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9" r:id="rId15"/>
    <p:sldId id="270" r:id="rId16"/>
    <p:sldId id="271" r:id="rId17"/>
    <p:sldId id="272" r:id="rId18"/>
    <p:sldId id="273" r:id="rId19"/>
    <p:sldId id="274" r:id="rId20"/>
    <p:sldId id="276" r:id="rId21"/>
    <p:sldId id="277" r:id="rId22"/>
    <p:sldId id="278" r:id="rId23"/>
    <p:sldId id="282" r:id="rId24"/>
    <p:sldId id="284" r:id="rId25"/>
    <p:sldId id="280" r:id="rId26"/>
    <p:sldId id="283" r:id="rId27"/>
    <p:sldId id="285" r:id="rId28"/>
    <p:sldId id="286" r:id="rId29"/>
    <p:sldId id="27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 d="1"/>
        <a:sy n="1" d="1"/>
      </p:scale>
      <p:origin x="0" y="0"/>
    </p:cViewPr>
  </p:notesTextViewPr>
  <p:sorterViewPr>
    <p:cViewPr>
      <p:scale>
        <a:sx n="100" d="100"/>
        <a:sy n="100" d="100"/>
      </p:scale>
      <p:origin x="0" y="935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Date Placeholder 29"/>
          <p:cNvSpPr>
            <a:spLocks noGrp="1"/>
          </p:cNvSpPr>
          <p:nvPr>
            <p:ph type="dt" sz="half" idx="10"/>
          </p:nvPr>
        </p:nvSpPr>
        <p:spPr/>
        <p:txBody>
          <a:bodyPr/>
          <a:lstStyle/>
          <a:p>
            <a:fld id="{37E49FEF-6144-49D1-BF0A-3D2502C33831}" type="datetimeFigureOut">
              <a:rPr lang="es-ES" smtClean="0"/>
              <a:pPr/>
              <a:t>23/04/2011</a:t>
            </a:fld>
            <a:endParaRPr lang="es-ES"/>
          </a:p>
        </p:txBody>
      </p:sp>
      <p:sp>
        <p:nvSpPr>
          <p:cNvPr id="19" name="Footer Placeholder 18"/>
          <p:cNvSpPr>
            <a:spLocks noGrp="1"/>
          </p:cNvSpPr>
          <p:nvPr>
            <p:ph type="ftr" sz="quarter" idx="11"/>
          </p:nvPr>
        </p:nvSpPr>
        <p:spPr/>
        <p:txBody>
          <a:bodyPr/>
          <a:lstStyle/>
          <a:p>
            <a:endParaRPr lang="es-ES"/>
          </a:p>
        </p:txBody>
      </p:sp>
      <p:sp>
        <p:nvSpPr>
          <p:cNvPr id="27" name="Slide Number Placeholder 26"/>
          <p:cNvSpPr>
            <a:spLocks noGrp="1"/>
          </p:cNvSpPr>
          <p:nvPr>
            <p:ph type="sldNum" sz="quarter" idx="12"/>
          </p:nvPr>
        </p:nvSpPr>
        <p:spPr/>
        <p:txBody>
          <a:bodyPr/>
          <a:lstStyle/>
          <a:p>
            <a:fld id="{7CF83204-3F69-47CB-B7BC-6DCFB1AA2B17}"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37E49FEF-6144-49D1-BF0A-3D2502C33831}" type="datetimeFigureOut">
              <a:rPr lang="es-ES" smtClean="0"/>
              <a:pPr/>
              <a:t>23/04/2011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CF83204-3F69-47CB-B7BC-6DCFB1AA2B17}"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37E49FEF-6144-49D1-BF0A-3D2502C33831}" type="datetimeFigureOut">
              <a:rPr lang="es-ES" smtClean="0"/>
              <a:pPr/>
              <a:t>23/04/2011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CF83204-3F69-47CB-B7BC-6DCFB1AA2B17}" type="slidenum">
              <a:rPr lang="es-ES" smtClean="0"/>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Date Placeholder 29"/>
          <p:cNvSpPr>
            <a:spLocks noGrp="1"/>
          </p:cNvSpPr>
          <p:nvPr>
            <p:ph type="dt" sz="half" idx="10"/>
          </p:nvPr>
        </p:nvSpPr>
        <p:spPr/>
        <p:txBody>
          <a:bodyPr/>
          <a:lstStyle/>
          <a:p>
            <a:fld id="{37E49FEF-6144-49D1-BF0A-3D2502C33831}" type="datetimeFigureOut">
              <a:rPr lang="es-ES" smtClean="0">
                <a:solidFill>
                  <a:srgbClr val="DBF5F9">
                    <a:shade val="90000"/>
                  </a:srgbClr>
                </a:solidFill>
              </a:rPr>
              <a:pPr/>
              <a:t>23/04/2011</a:t>
            </a:fld>
            <a:endParaRPr lang="es-ES">
              <a:solidFill>
                <a:srgbClr val="DBF5F9">
                  <a:shade val="90000"/>
                </a:srgbClr>
              </a:solidFill>
            </a:endParaRPr>
          </a:p>
        </p:txBody>
      </p:sp>
      <p:sp>
        <p:nvSpPr>
          <p:cNvPr id="19" name="Footer Placeholder 18"/>
          <p:cNvSpPr>
            <a:spLocks noGrp="1"/>
          </p:cNvSpPr>
          <p:nvPr>
            <p:ph type="ftr" sz="quarter" idx="11"/>
          </p:nvPr>
        </p:nvSpPr>
        <p:spPr/>
        <p:txBody>
          <a:bodyPr/>
          <a:lstStyle/>
          <a:p>
            <a:endParaRPr lang="es-ES">
              <a:solidFill>
                <a:srgbClr val="DBF5F9">
                  <a:shade val="90000"/>
                </a:srgbClr>
              </a:solidFill>
            </a:endParaRPr>
          </a:p>
        </p:txBody>
      </p:sp>
      <p:sp>
        <p:nvSpPr>
          <p:cNvPr id="27" name="Slide Number Placeholder 26"/>
          <p:cNvSpPr>
            <a:spLocks noGrp="1"/>
          </p:cNvSpPr>
          <p:nvPr>
            <p:ph type="sldNum" sz="quarter" idx="12"/>
          </p:nvPr>
        </p:nvSpPr>
        <p:spPr/>
        <p:txBody>
          <a:bodyPr/>
          <a:lstStyle/>
          <a:p>
            <a:fld id="{7CF83204-3F69-47CB-B7BC-6DCFB1AA2B17}" type="slidenum">
              <a:rPr lang="es-ES" smtClean="0">
                <a:solidFill>
                  <a:srgbClr val="DBF5F9">
                    <a:shade val="90000"/>
                  </a:srgbClr>
                </a:solidFill>
              </a:rPr>
              <a:pPr/>
              <a:t>‹Nº›</a:t>
            </a:fld>
            <a:endParaRPr lang="es-ES">
              <a:solidFill>
                <a:srgbClr val="DBF5F9">
                  <a:shade val="90000"/>
                </a:srgbClr>
              </a:solidFill>
            </a:endParaRPr>
          </a:p>
        </p:txBody>
      </p:sp>
    </p:spTree>
    <p:extLst>
      <p:ext uri="{BB962C8B-B14F-4D97-AF65-F5344CB8AC3E}">
        <p14:creationId xmlns:p14="http://schemas.microsoft.com/office/powerpoint/2010/main" xmlns="" val="34405216"/>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37E49FEF-6144-49D1-BF0A-3D2502C33831}" type="datetimeFigureOut">
              <a:rPr lang="es-ES" smtClean="0">
                <a:solidFill>
                  <a:srgbClr val="04617B">
                    <a:shade val="90000"/>
                  </a:srgbClr>
                </a:solidFill>
              </a:rPr>
              <a:pPr/>
              <a:t>23/04/2011</a:t>
            </a:fld>
            <a:endParaRPr lang="es-ES">
              <a:solidFill>
                <a:srgbClr val="04617B">
                  <a:shade val="90000"/>
                </a:srgbClr>
              </a:solidFill>
            </a:endParaRPr>
          </a:p>
        </p:txBody>
      </p:sp>
      <p:sp>
        <p:nvSpPr>
          <p:cNvPr id="5" name="Footer Placeholder 4"/>
          <p:cNvSpPr>
            <a:spLocks noGrp="1"/>
          </p:cNvSpPr>
          <p:nvPr>
            <p:ph type="ftr" sz="quarter" idx="11"/>
          </p:nvPr>
        </p:nvSpPr>
        <p:spPr/>
        <p:txBody>
          <a:bodyPr/>
          <a:lstStyle/>
          <a:p>
            <a:endParaRPr lang="es-ES">
              <a:solidFill>
                <a:srgbClr val="04617B">
                  <a:shade val="90000"/>
                </a:srgbClr>
              </a:solidFill>
            </a:endParaRPr>
          </a:p>
        </p:txBody>
      </p:sp>
      <p:sp>
        <p:nvSpPr>
          <p:cNvPr id="6" name="Slide Number Placeholder 5"/>
          <p:cNvSpPr>
            <a:spLocks noGrp="1"/>
          </p:cNvSpPr>
          <p:nvPr>
            <p:ph type="sldNum" sz="quarter" idx="12"/>
          </p:nvPr>
        </p:nvSpPr>
        <p:spPr/>
        <p:txBody>
          <a:bodyPr/>
          <a:lstStyle/>
          <a:p>
            <a:fld id="{7CF83204-3F69-47CB-B7BC-6DCFB1AA2B17}" type="slidenum">
              <a:rPr lang="es-ES" smtClean="0">
                <a:solidFill>
                  <a:srgbClr val="04617B">
                    <a:shade val="90000"/>
                  </a:srgbClr>
                </a:solidFill>
              </a:rPr>
              <a:pPr/>
              <a:t>‹Nº›</a:t>
            </a:fld>
            <a:endParaRPr lang="es-ES">
              <a:solidFill>
                <a:srgbClr val="04617B">
                  <a:shade val="90000"/>
                </a:srgbClr>
              </a:solidFill>
            </a:endParaRPr>
          </a:p>
        </p:txBody>
      </p:sp>
    </p:spTree>
    <p:extLst>
      <p:ext uri="{BB962C8B-B14F-4D97-AF65-F5344CB8AC3E}">
        <p14:creationId xmlns:p14="http://schemas.microsoft.com/office/powerpoint/2010/main" xmlns="" val="39459718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Date Placeholder 3"/>
          <p:cNvSpPr>
            <a:spLocks noGrp="1"/>
          </p:cNvSpPr>
          <p:nvPr>
            <p:ph type="dt" sz="half" idx="10"/>
          </p:nvPr>
        </p:nvSpPr>
        <p:spPr/>
        <p:txBody>
          <a:bodyPr/>
          <a:lstStyle/>
          <a:p>
            <a:fld id="{37E49FEF-6144-49D1-BF0A-3D2502C33831}" type="datetimeFigureOut">
              <a:rPr lang="es-ES" smtClean="0">
                <a:solidFill>
                  <a:srgbClr val="DBF5F9">
                    <a:shade val="90000"/>
                  </a:srgbClr>
                </a:solidFill>
              </a:rPr>
              <a:pPr/>
              <a:t>23/04/2011</a:t>
            </a:fld>
            <a:endParaRPr lang="es-ES">
              <a:solidFill>
                <a:srgbClr val="DBF5F9">
                  <a:shade val="90000"/>
                </a:srgbClr>
              </a:solidFill>
            </a:endParaRPr>
          </a:p>
        </p:txBody>
      </p:sp>
      <p:sp>
        <p:nvSpPr>
          <p:cNvPr id="5" name="Footer Placeholder 4"/>
          <p:cNvSpPr>
            <a:spLocks noGrp="1"/>
          </p:cNvSpPr>
          <p:nvPr>
            <p:ph type="ftr" sz="quarter" idx="11"/>
          </p:nvPr>
        </p:nvSpPr>
        <p:spPr/>
        <p:txBody>
          <a:bodyPr/>
          <a:lstStyle/>
          <a:p>
            <a:endParaRPr lang="es-ES">
              <a:solidFill>
                <a:srgbClr val="DBF5F9">
                  <a:shade val="90000"/>
                </a:srgbClr>
              </a:solidFill>
            </a:endParaRPr>
          </a:p>
        </p:txBody>
      </p:sp>
      <p:sp>
        <p:nvSpPr>
          <p:cNvPr id="6" name="Slide Number Placeholder 5"/>
          <p:cNvSpPr>
            <a:spLocks noGrp="1"/>
          </p:cNvSpPr>
          <p:nvPr>
            <p:ph type="sldNum" sz="quarter" idx="12"/>
          </p:nvPr>
        </p:nvSpPr>
        <p:spPr/>
        <p:txBody>
          <a:bodyPr/>
          <a:lstStyle/>
          <a:p>
            <a:fld id="{7CF83204-3F69-47CB-B7BC-6DCFB1AA2B17}" type="slidenum">
              <a:rPr lang="es-ES" smtClean="0">
                <a:solidFill>
                  <a:srgbClr val="DBF5F9">
                    <a:shade val="90000"/>
                  </a:srgbClr>
                </a:solidFill>
              </a:rPr>
              <a:pPr/>
              <a:t>‹Nº›</a:t>
            </a:fld>
            <a:endParaRPr lang="es-ES">
              <a:solidFill>
                <a:srgbClr val="DBF5F9">
                  <a:shade val="90000"/>
                </a:srgbClr>
              </a:solidFill>
            </a:endParaRPr>
          </a:p>
        </p:txBody>
      </p:sp>
    </p:spTree>
    <p:extLst>
      <p:ext uri="{BB962C8B-B14F-4D97-AF65-F5344CB8AC3E}">
        <p14:creationId xmlns:p14="http://schemas.microsoft.com/office/powerpoint/2010/main" xmlns="" val="1430077181"/>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37E49FEF-6144-49D1-BF0A-3D2502C33831}" type="datetimeFigureOut">
              <a:rPr lang="es-ES" smtClean="0">
                <a:solidFill>
                  <a:srgbClr val="04617B">
                    <a:shade val="90000"/>
                  </a:srgbClr>
                </a:solidFill>
              </a:rPr>
              <a:pPr/>
              <a:t>23/04/2011</a:t>
            </a:fld>
            <a:endParaRPr lang="es-ES">
              <a:solidFill>
                <a:srgbClr val="04617B">
                  <a:shade val="90000"/>
                </a:srgbClr>
              </a:solidFill>
            </a:endParaRPr>
          </a:p>
        </p:txBody>
      </p:sp>
      <p:sp>
        <p:nvSpPr>
          <p:cNvPr id="6" name="Footer Placeholder 5"/>
          <p:cNvSpPr>
            <a:spLocks noGrp="1"/>
          </p:cNvSpPr>
          <p:nvPr>
            <p:ph type="ftr" sz="quarter" idx="11"/>
          </p:nvPr>
        </p:nvSpPr>
        <p:spPr/>
        <p:txBody>
          <a:bodyPr/>
          <a:lstStyle/>
          <a:p>
            <a:endParaRPr lang="es-ES">
              <a:solidFill>
                <a:srgbClr val="04617B">
                  <a:shade val="90000"/>
                </a:srgbClr>
              </a:solidFill>
            </a:endParaRPr>
          </a:p>
        </p:txBody>
      </p:sp>
      <p:sp>
        <p:nvSpPr>
          <p:cNvPr id="7" name="Slide Number Placeholder 6"/>
          <p:cNvSpPr>
            <a:spLocks noGrp="1"/>
          </p:cNvSpPr>
          <p:nvPr>
            <p:ph type="sldNum" sz="quarter" idx="12"/>
          </p:nvPr>
        </p:nvSpPr>
        <p:spPr/>
        <p:txBody>
          <a:bodyPr/>
          <a:lstStyle/>
          <a:p>
            <a:fld id="{7CF83204-3F69-47CB-B7BC-6DCFB1AA2B17}" type="slidenum">
              <a:rPr lang="es-ES" smtClean="0">
                <a:solidFill>
                  <a:srgbClr val="04617B">
                    <a:shade val="90000"/>
                  </a:srgbClr>
                </a:solidFill>
              </a:rPr>
              <a:pPr/>
              <a:t>‹Nº›</a:t>
            </a:fld>
            <a:endParaRPr lang="es-ES">
              <a:solidFill>
                <a:srgbClr val="04617B">
                  <a:shade val="90000"/>
                </a:srgbClr>
              </a:solidFill>
            </a:endParaRPr>
          </a:p>
        </p:txBody>
      </p:sp>
    </p:spTree>
    <p:extLst>
      <p:ext uri="{BB962C8B-B14F-4D97-AF65-F5344CB8AC3E}">
        <p14:creationId xmlns:p14="http://schemas.microsoft.com/office/powerpoint/2010/main" xmlns="" val="38355032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Date Placeholder 6"/>
          <p:cNvSpPr>
            <a:spLocks noGrp="1"/>
          </p:cNvSpPr>
          <p:nvPr>
            <p:ph type="dt" sz="half" idx="10"/>
          </p:nvPr>
        </p:nvSpPr>
        <p:spPr/>
        <p:txBody>
          <a:bodyPr/>
          <a:lstStyle/>
          <a:p>
            <a:fld id="{37E49FEF-6144-49D1-BF0A-3D2502C33831}" type="datetimeFigureOut">
              <a:rPr lang="es-ES" smtClean="0">
                <a:solidFill>
                  <a:srgbClr val="04617B">
                    <a:shade val="90000"/>
                  </a:srgbClr>
                </a:solidFill>
              </a:rPr>
              <a:pPr/>
              <a:t>23/04/2011</a:t>
            </a:fld>
            <a:endParaRPr lang="es-ES">
              <a:solidFill>
                <a:srgbClr val="04617B">
                  <a:shade val="90000"/>
                </a:srgbClr>
              </a:solidFill>
            </a:endParaRPr>
          </a:p>
        </p:txBody>
      </p:sp>
      <p:sp>
        <p:nvSpPr>
          <p:cNvPr id="8" name="Footer Placeholder 7"/>
          <p:cNvSpPr>
            <a:spLocks noGrp="1"/>
          </p:cNvSpPr>
          <p:nvPr>
            <p:ph type="ftr" sz="quarter" idx="11"/>
          </p:nvPr>
        </p:nvSpPr>
        <p:spPr/>
        <p:txBody>
          <a:bodyPr/>
          <a:lstStyle/>
          <a:p>
            <a:endParaRPr lang="es-ES">
              <a:solidFill>
                <a:srgbClr val="04617B">
                  <a:shade val="90000"/>
                </a:srgbClr>
              </a:solidFill>
            </a:endParaRPr>
          </a:p>
        </p:txBody>
      </p:sp>
      <p:sp>
        <p:nvSpPr>
          <p:cNvPr id="9" name="Slide Number Placeholder 8"/>
          <p:cNvSpPr>
            <a:spLocks noGrp="1"/>
          </p:cNvSpPr>
          <p:nvPr>
            <p:ph type="sldNum" sz="quarter" idx="12"/>
          </p:nvPr>
        </p:nvSpPr>
        <p:spPr/>
        <p:txBody>
          <a:bodyPr/>
          <a:lstStyle/>
          <a:p>
            <a:fld id="{7CF83204-3F69-47CB-B7BC-6DCFB1AA2B17}" type="slidenum">
              <a:rPr lang="es-ES" smtClean="0">
                <a:solidFill>
                  <a:srgbClr val="04617B">
                    <a:shade val="90000"/>
                  </a:srgbClr>
                </a:solidFill>
              </a:rPr>
              <a:pPr/>
              <a:t>‹Nº›</a:t>
            </a:fld>
            <a:endParaRPr lang="es-ES">
              <a:solidFill>
                <a:srgbClr val="04617B">
                  <a:shade val="90000"/>
                </a:srgbClr>
              </a:solidFill>
            </a:endParaRPr>
          </a:p>
        </p:txBody>
      </p:sp>
    </p:spTree>
    <p:extLst>
      <p:ext uri="{BB962C8B-B14F-4D97-AF65-F5344CB8AC3E}">
        <p14:creationId xmlns:p14="http://schemas.microsoft.com/office/powerpoint/2010/main" xmlns="" val="8387373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Date Placeholder 2"/>
          <p:cNvSpPr>
            <a:spLocks noGrp="1"/>
          </p:cNvSpPr>
          <p:nvPr>
            <p:ph type="dt" sz="half" idx="10"/>
          </p:nvPr>
        </p:nvSpPr>
        <p:spPr/>
        <p:txBody>
          <a:bodyPr/>
          <a:lstStyle/>
          <a:p>
            <a:fld id="{37E49FEF-6144-49D1-BF0A-3D2502C33831}" type="datetimeFigureOut">
              <a:rPr lang="es-ES" smtClean="0">
                <a:solidFill>
                  <a:srgbClr val="04617B">
                    <a:shade val="90000"/>
                  </a:srgbClr>
                </a:solidFill>
              </a:rPr>
              <a:pPr/>
              <a:t>23/04/2011</a:t>
            </a:fld>
            <a:endParaRPr lang="es-ES">
              <a:solidFill>
                <a:srgbClr val="04617B">
                  <a:shade val="90000"/>
                </a:srgbClr>
              </a:solidFill>
            </a:endParaRPr>
          </a:p>
        </p:txBody>
      </p:sp>
      <p:sp>
        <p:nvSpPr>
          <p:cNvPr id="4" name="Footer Placeholder 3"/>
          <p:cNvSpPr>
            <a:spLocks noGrp="1"/>
          </p:cNvSpPr>
          <p:nvPr>
            <p:ph type="ftr" sz="quarter" idx="11"/>
          </p:nvPr>
        </p:nvSpPr>
        <p:spPr/>
        <p:txBody>
          <a:bodyPr/>
          <a:lstStyle/>
          <a:p>
            <a:endParaRPr lang="es-ES">
              <a:solidFill>
                <a:srgbClr val="04617B">
                  <a:shade val="90000"/>
                </a:srgbClr>
              </a:solidFill>
            </a:endParaRPr>
          </a:p>
        </p:txBody>
      </p:sp>
      <p:sp>
        <p:nvSpPr>
          <p:cNvPr id="5" name="Slide Number Placeholder 4"/>
          <p:cNvSpPr>
            <a:spLocks noGrp="1"/>
          </p:cNvSpPr>
          <p:nvPr>
            <p:ph type="sldNum" sz="quarter" idx="12"/>
          </p:nvPr>
        </p:nvSpPr>
        <p:spPr/>
        <p:txBody>
          <a:bodyPr/>
          <a:lstStyle/>
          <a:p>
            <a:fld id="{7CF83204-3F69-47CB-B7BC-6DCFB1AA2B17}" type="slidenum">
              <a:rPr lang="es-ES" smtClean="0">
                <a:solidFill>
                  <a:srgbClr val="04617B">
                    <a:shade val="90000"/>
                  </a:srgbClr>
                </a:solidFill>
              </a:rPr>
              <a:pPr/>
              <a:t>‹Nº›</a:t>
            </a:fld>
            <a:endParaRPr lang="es-ES">
              <a:solidFill>
                <a:srgbClr val="04617B">
                  <a:shade val="90000"/>
                </a:srgbClr>
              </a:solidFill>
            </a:endParaRPr>
          </a:p>
        </p:txBody>
      </p:sp>
    </p:spTree>
    <p:extLst>
      <p:ext uri="{BB962C8B-B14F-4D97-AF65-F5344CB8AC3E}">
        <p14:creationId xmlns:p14="http://schemas.microsoft.com/office/powerpoint/2010/main" xmlns="" val="30150925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E49FEF-6144-49D1-BF0A-3D2502C33831}" type="datetimeFigureOut">
              <a:rPr lang="es-ES" smtClean="0">
                <a:solidFill>
                  <a:srgbClr val="04617B">
                    <a:shade val="90000"/>
                  </a:srgbClr>
                </a:solidFill>
              </a:rPr>
              <a:pPr/>
              <a:t>23/04/2011</a:t>
            </a:fld>
            <a:endParaRPr lang="es-ES">
              <a:solidFill>
                <a:srgbClr val="04617B">
                  <a:shade val="90000"/>
                </a:srgbClr>
              </a:solidFill>
            </a:endParaRPr>
          </a:p>
        </p:txBody>
      </p:sp>
      <p:sp>
        <p:nvSpPr>
          <p:cNvPr id="3" name="Footer Placeholder 2"/>
          <p:cNvSpPr>
            <a:spLocks noGrp="1"/>
          </p:cNvSpPr>
          <p:nvPr>
            <p:ph type="ftr" sz="quarter" idx="11"/>
          </p:nvPr>
        </p:nvSpPr>
        <p:spPr/>
        <p:txBody>
          <a:bodyPr/>
          <a:lstStyle/>
          <a:p>
            <a:endParaRPr lang="es-ES">
              <a:solidFill>
                <a:srgbClr val="04617B">
                  <a:shade val="90000"/>
                </a:srgbClr>
              </a:solidFill>
            </a:endParaRPr>
          </a:p>
        </p:txBody>
      </p:sp>
      <p:sp>
        <p:nvSpPr>
          <p:cNvPr id="4" name="Slide Number Placeholder 3"/>
          <p:cNvSpPr>
            <a:spLocks noGrp="1"/>
          </p:cNvSpPr>
          <p:nvPr>
            <p:ph type="sldNum" sz="quarter" idx="12"/>
          </p:nvPr>
        </p:nvSpPr>
        <p:spPr/>
        <p:txBody>
          <a:bodyPr/>
          <a:lstStyle/>
          <a:p>
            <a:fld id="{7CF83204-3F69-47CB-B7BC-6DCFB1AA2B17}" type="slidenum">
              <a:rPr lang="es-ES" smtClean="0">
                <a:solidFill>
                  <a:srgbClr val="04617B">
                    <a:shade val="90000"/>
                  </a:srgbClr>
                </a:solidFill>
              </a:rPr>
              <a:pPr/>
              <a:t>‹Nº›</a:t>
            </a:fld>
            <a:endParaRPr lang="es-ES">
              <a:solidFill>
                <a:srgbClr val="04617B">
                  <a:shade val="90000"/>
                </a:srgbClr>
              </a:solidFill>
            </a:endParaRPr>
          </a:p>
        </p:txBody>
      </p:sp>
    </p:spTree>
    <p:extLst>
      <p:ext uri="{BB962C8B-B14F-4D97-AF65-F5344CB8AC3E}">
        <p14:creationId xmlns:p14="http://schemas.microsoft.com/office/powerpoint/2010/main" xmlns="" val="37987920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37E49FEF-6144-49D1-BF0A-3D2502C33831}" type="datetimeFigureOut">
              <a:rPr lang="es-ES" smtClean="0">
                <a:solidFill>
                  <a:srgbClr val="04617B">
                    <a:shade val="90000"/>
                  </a:srgbClr>
                </a:solidFill>
              </a:rPr>
              <a:pPr/>
              <a:t>23/04/2011</a:t>
            </a:fld>
            <a:endParaRPr lang="es-ES">
              <a:solidFill>
                <a:srgbClr val="04617B">
                  <a:shade val="90000"/>
                </a:srgbClr>
              </a:solidFill>
            </a:endParaRPr>
          </a:p>
        </p:txBody>
      </p:sp>
      <p:sp>
        <p:nvSpPr>
          <p:cNvPr id="6" name="Footer Placeholder 5"/>
          <p:cNvSpPr>
            <a:spLocks noGrp="1"/>
          </p:cNvSpPr>
          <p:nvPr>
            <p:ph type="ftr" sz="quarter" idx="11"/>
          </p:nvPr>
        </p:nvSpPr>
        <p:spPr/>
        <p:txBody>
          <a:bodyPr/>
          <a:lstStyle/>
          <a:p>
            <a:endParaRPr lang="es-ES">
              <a:solidFill>
                <a:srgbClr val="04617B">
                  <a:shade val="90000"/>
                </a:srgbClr>
              </a:solidFill>
            </a:endParaRPr>
          </a:p>
        </p:txBody>
      </p:sp>
      <p:sp>
        <p:nvSpPr>
          <p:cNvPr id="7" name="Slide Number Placeholder 6"/>
          <p:cNvSpPr>
            <a:spLocks noGrp="1"/>
          </p:cNvSpPr>
          <p:nvPr>
            <p:ph type="sldNum" sz="quarter" idx="12"/>
          </p:nvPr>
        </p:nvSpPr>
        <p:spPr/>
        <p:txBody>
          <a:bodyPr/>
          <a:lstStyle/>
          <a:p>
            <a:fld id="{7CF83204-3F69-47CB-B7BC-6DCFB1AA2B17}" type="slidenum">
              <a:rPr lang="es-ES" smtClean="0">
                <a:solidFill>
                  <a:srgbClr val="04617B">
                    <a:shade val="90000"/>
                  </a:srgbClr>
                </a:solidFill>
              </a:rPr>
              <a:pPr/>
              <a:t>‹Nº›</a:t>
            </a:fld>
            <a:endParaRPr lang="es-ES">
              <a:solidFill>
                <a:srgbClr val="04617B">
                  <a:shade val="90000"/>
                </a:srgbClr>
              </a:solidFill>
            </a:endParaRPr>
          </a:p>
        </p:txBody>
      </p:sp>
    </p:spTree>
    <p:extLst>
      <p:ext uri="{BB962C8B-B14F-4D97-AF65-F5344CB8AC3E}">
        <p14:creationId xmlns:p14="http://schemas.microsoft.com/office/powerpoint/2010/main" xmlns="" val="446499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37E49FEF-6144-49D1-BF0A-3D2502C33831}" type="datetimeFigureOut">
              <a:rPr lang="es-ES" smtClean="0"/>
              <a:pPr/>
              <a:t>23/04/2011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CF83204-3F69-47CB-B7BC-6DCFB1AA2B17}" type="slidenum">
              <a:rPr lang="es-ES" smtClean="0"/>
              <a:pPr/>
              <a:t>‹Nº›</a:t>
            </a:fld>
            <a:endParaRPr lang="es-E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Date Placeholder 4"/>
          <p:cNvSpPr>
            <a:spLocks noGrp="1"/>
          </p:cNvSpPr>
          <p:nvPr>
            <p:ph type="dt" sz="half" idx="10"/>
          </p:nvPr>
        </p:nvSpPr>
        <p:spPr/>
        <p:txBody>
          <a:bodyPr/>
          <a:lstStyle/>
          <a:p>
            <a:fld id="{37E49FEF-6144-49D1-BF0A-3D2502C33831}" type="datetimeFigureOut">
              <a:rPr lang="es-ES" smtClean="0">
                <a:solidFill>
                  <a:srgbClr val="04617B">
                    <a:shade val="90000"/>
                  </a:srgbClr>
                </a:solidFill>
              </a:rPr>
              <a:pPr/>
              <a:t>23/04/2011</a:t>
            </a:fld>
            <a:endParaRPr lang="es-ES">
              <a:solidFill>
                <a:srgbClr val="04617B">
                  <a:shade val="90000"/>
                </a:srgbClr>
              </a:solidFill>
            </a:endParaRPr>
          </a:p>
        </p:txBody>
      </p:sp>
      <p:sp>
        <p:nvSpPr>
          <p:cNvPr id="6" name="Footer Placeholder 5"/>
          <p:cNvSpPr>
            <a:spLocks noGrp="1"/>
          </p:cNvSpPr>
          <p:nvPr>
            <p:ph type="ftr" sz="quarter" idx="11"/>
          </p:nvPr>
        </p:nvSpPr>
        <p:spPr/>
        <p:txBody>
          <a:bodyPr/>
          <a:lstStyle/>
          <a:p>
            <a:endParaRPr lang="es-E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7CF83204-3F69-47CB-B7BC-6DCFB1AA2B17}" type="slidenum">
              <a:rPr lang="es-ES" smtClean="0">
                <a:solidFill>
                  <a:srgbClr val="04617B">
                    <a:shade val="90000"/>
                  </a:srgbClr>
                </a:solidFill>
              </a:rPr>
              <a:pPr/>
              <a:t>‹Nº›</a:t>
            </a:fld>
            <a:endParaRPr lang="es-E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xmlns="" val="38132419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37E49FEF-6144-49D1-BF0A-3D2502C33831}" type="datetimeFigureOut">
              <a:rPr lang="es-ES" smtClean="0">
                <a:solidFill>
                  <a:srgbClr val="04617B">
                    <a:shade val="90000"/>
                  </a:srgbClr>
                </a:solidFill>
              </a:rPr>
              <a:pPr/>
              <a:t>23/04/2011</a:t>
            </a:fld>
            <a:endParaRPr lang="es-ES">
              <a:solidFill>
                <a:srgbClr val="04617B">
                  <a:shade val="90000"/>
                </a:srgbClr>
              </a:solidFill>
            </a:endParaRPr>
          </a:p>
        </p:txBody>
      </p:sp>
      <p:sp>
        <p:nvSpPr>
          <p:cNvPr id="5" name="Footer Placeholder 4"/>
          <p:cNvSpPr>
            <a:spLocks noGrp="1"/>
          </p:cNvSpPr>
          <p:nvPr>
            <p:ph type="ftr" sz="quarter" idx="11"/>
          </p:nvPr>
        </p:nvSpPr>
        <p:spPr/>
        <p:txBody>
          <a:bodyPr/>
          <a:lstStyle/>
          <a:p>
            <a:endParaRPr lang="es-ES">
              <a:solidFill>
                <a:srgbClr val="04617B">
                  <a:shade val="90000"/>
                </a:srgbClr>
              </a:solidFill>
            </a:endParaRPr>
          </a:p>
        </p:txBody>
      </p:sp>
      <p:sp>
        <p:nvSpPr>
          <p:cNvPr id="6" name="Slide Number Placeholder 5"/>
          <p:cNvSpPr>
            <a:spLocks noGrp="1"/>
          </p:cNvSpPr>
          <p:nvPr>
            <p:ph type="sldNum" sz="quarter" idx="12"/>
          </p:nvPr>
        </p:nvSpPr>
        <p:spPr/>
        <p:txBody>
          <a:bodyPr/>
          <a:lstStyle/>
          <a:p>
            <a:fld id="{7CF83204-3F69-47CB-B7BC-6DCFB1AA2B17}" type="slidenum">
              <a:rPr lang="es-ES" smtClean="0">
                <a:solidFill>
                  <a:srgbClr val="04617B">
                    <a:shade val="90000"/>
                  </a:srgbClr>
                </a:solidFill>
              </a:rPr>
              <a:pPr/>
              <a:t>‹Nº›</a:t>
            </a:fld>
            <a:endParaRPr lang="es-ES">
              <a:solidFill>
                <a:srgbClr val="04617B">
                  <a:shade val="90000"/>
                </a:srgbClr>
              </a:solidFill>
            </a:endParaRPr>
          </a:p>
        </p:txBody>
      </p:sp>
    </p:spTree>
    <p:extLst>
      <p:ext uri="{BB962C8B-B14F-4D97-AF65-F5344CB8AC3E}">
        <p14:creationId xmlns:p14="http://schemas.microsoft.com/office/powerpoint/2010/main" xmlns="" val="24092353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37E49FEF-6144-49D1-BF0A-3D2502C33831}" type="datetimeFigureOut">
              <a:rPr lang="es-ES" smtClean="0">
                <a:solidFill>
                  <a:srgbClr val="04617B">
                    <a:shade val="90000"/>
                  </a:srgbClr>
                </a:solidFill>
              </a:rPr>
              <a:pPr/>
              <a:t>23/04/2011</a:t>
            </a:fld>
            <a:endParaRPr lang="es-ES">
              <a:solidFill>
                <a:srgbClr val="04617B">
                  <a:shade val="90000"/>
                </a:srgbClr>
              </a:solidFill>
            </a:endParaRPr>
          </a:p>
        </p:txBody>
      </p:sp>
      <p:sp>
        <p:nvSpPr>
          <p:cNvPr id="5" name="Footer Placeholder 4"/>
          <p:cNvSpPr>
            <a:spLocks noGrp="1"/>
          </p:cNvSpPr>
          <p:nvPr>
            <p:ph type="ftr" sz="quarter" idx="11"/>
          </p:nvPr>
        </p:nvSpPr>
        <p:spPr/>
        <p:txBody>
          <a:bodyPr/>
          <a:lstStyle/>
          <a:p>
            <a:endParaRPr lang="es-ES">
              <a:solidFill>
                <a:srgbClr val="04617B">
                  <a:shade val="90000"/>
                </a:srgbClr>
              </a:solidFill>
            </a:endParaRPr>
          </a:p>
        </p:txBody>
      </p:sp>
      <p:sp>
        <p:nvSpPr>
          <p:cNvPr id="6" name="Slide Number Placeholder 5"/>
          <p:cNvSpPr>
            <a:spLocks noGrp="1"/>
          </p:cNvSpPr>
          <p:nvPr>
            <p:ph type="sldNum" sz="quarter" idx="12"/>
          </p:nvPr>
        </p:nvSpPr>
        <p:spPr/>
        <p:txBody>
          <a:bodyPr/>
          <a:lstStyle/>
          <a:p>
            <a:fld id="{7CF83204-3F69-47CB-B7BC-6DCFB1AA2B17}" type="slidenum">
              <a:rPr lang="es-ES" smtClean="0">
                <a:solidFill>
                  <a:srgbClr val="04617B">
                    <a:shade val="90000"/>
                  </a:srgbClr>
                </a:solidFill>
              </a:rPr>
              <a:pPr/>
              <a:t>‹Nº›</a:t>
            </a:fld>
            <a:endParaRPr lang="es-ES">
              <a:solidFill>
                <a:srgbClr val="04617B">
                  <a:shade val="90000"/>
                </a:srgbClr>
              </a:solidFill>
            </a:endParaRPr>
          </a:p>
        </p:txBody>
      </p:sp>
    </p:spTree>
    <p:extLst>
      <p:ext uri="{BB962C8B-B14F-4D97-AF65-F5344CB8AC3E}">
        <p14:creationId xmlns:p14="http://schemas.microsoft.com/office/powerpoint/2010/main" xmlns="" val="1873600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Date Placeholder 3"/>
          <p:cNvSpPr>
            <a:spLocks noGrp="1"/>
          </p:cNvSpPr>
          <p:nvPr>
            <p:ph type="dt" sz="half" idx="10"/>
          </p:nvPr>
        </p:nvSpPr>
        <p:spPr/>
        <p:txBody>
          <a:bodyPr/>
          <a:lstStyle/>
          <a:p>
            <a:fld id="{37E49FEF-6144-49D1-BF0A-3D2502C33831}" type="datetimeFigureOut">
              <a:rPr lang="es-ES" smtClean="0"/>
              <a:pPr/>
              <a:t>23/04/2011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CF83204-3F69-47CB-B7BC-6DCFB1AA2B17}"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37E49FEF-6144-49D1-BF0A-3D2502C33831}" type="datetimeFigureOut">
              <a:rPr lang="es-ES" smtClean="0"/>
              <a:pPr/>
              <a:t>23/04/2011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CF83204-3F69-47CB-B7BC-6DCFB1AA2B17}"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Date Placeholder 6"/>
          <p:cNvSpPr>
            <a:spLocks noGrp="1"/>
          </p:cNvSpPr>
          <p:nvPr>
            <p:ph type="dt" sz="half" idx="10"/>
          </p:nvPr>
        </p:nvSpPr>
        <p:spPr/>
        <p:txBody>
          <a:bodyPr/>
          <a:lstStyle/>
          <a:p>
            <a:fld id="{37E49FEF-6144-49D1-BF0A-3D2502C33831}" type="datetimeFigureOut">
              <a:rPr lang="es-ES" smtClean="0"/>
              <a:pPr/>
              <a:t>23/04/2011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7CF83204-3F69-47CB-B7BC-6DCFB1AA2B17}"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Date Placeholder 2"/>
          <p:cNvSpPr>
            <a:spLocks noGrp="1"/>
          </p:cNvSpPr>
          <p:nvPr>
            <p:ph type="dt" sz="half" idx="10"/>
          </p:nvPr>
        </p:nvSpPr>
        <p:spPr/>
        <p:txBody>
          <a:bodyPr/>
          <a:lstStyle/>
          <a:p>
            <a:fld id="{37E49FEF-6144-49D1-BF0A-3D2502C33831}" type="datetimeFigureOut">
              <a:rPr lang="es-ES" smtClean="0"/>
              <a:pPr/>
              <a:t>23/04/2011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7CF83204-3F69-47CB-B7BC-6DCFB1AA2B17}"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E49FEF-6144-49D1-BF0A-3D2502C33831}" type="datetimeFigureOut">
              <a:rPr lang="es-ES" smtClean="0"/>
              <a:pPr/>
              <a:t>23/04/2011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7CF83204-3F69-47CB-B7BC-6DCFB1AA2B17}"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37E49FEF-6144-49D1-BF0A-3D2502C33831}" type="datetimeFigureOut">
              <a:rPr lang="es-ES" smtClean="0"/>
              <a:pPr/>
              <a:t>23/04/2011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CF83204-3F69-47CB-B7BC-6DCFB1AA2B17}"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Date Placeholder 4"/>
          <p:cNvSpPr>
            <a:spLocks noGrp="1"/>
          </p:cNvSpPr>
          <p:nvPr>
            <p:ph type="dt" sz="half" idx="10"/>
          </p:nvPr>
        </p:nvSpPr>
        <p:spPr/>
        <p:txBody>
          <a:bodyPr/>
          <a:lstStyle/>
          <a:p>
            <a:fld id="{37E49FEF-6144-49D1-BF0A-3D2502C33831}" type="datetimeFigureOut">
              <a:rPr lang="es-ES" smtClean="0"/>
              <a:pPr/>
              <a:t>23/04/2011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a:xfrm>
            <a:off x="8077200" y="6356350"/>
            <a:ext cx="609600" cy="365125"/>
          </a:xfrm>
        </p:spPr>
        <p:txBody>
          <a:bodyPr/>
          <a:lstStyle/>
          <a:p>
            <a:fld id="{7CF83204-3F69-47CB-B7BC-6DCFB1AA2B17}" type="slidenum">
              <a:rPr lang="es-ES" smtClean="0"/>
              <a:pPr/>
              <a:t>‹Nº›</a:t>
            </a:fld>
            <a:endParaRPr lang="es-E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7E49FEF-6144-49D1-BF0A-3D2502C33831}" type="datetimeFigureOut">
              <a:rPr lang="es-ES" smtClean="0"/>
              <a:pPr/>
              <a:t>23/04/2011</a:t>
            </a:fld>
            <a:endParaRPr lang="es-E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CF83204-3F69-47CB-B7BC-6DCFB1AA2B17}" type="slidenum">
              <a:rPr lang="es-ES" smtClean="0"/>
              <a:pPr/>
              <a:t>‹Nº›</a:t>
            </a:fld>
            <a:endParaRPr lang="es-E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7E49FEF-6144-49D1-BF0A-3D2502C33831}" type="datetimeFigureOut">
              <a:rPr lang="es-ES" smtClean="0">
                <a:solidFill>
                  <a:srgbClr val="04617B">
                    <a:shade val="90000"/>
                  </a:srgbClr>
                </a:solidFill>
              </a:rPr>
              <a:pPr/>
              <a:t>23/04/2011</a:t>
            </a:fld>
            <a:endParaRPr lang="es-E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CF83204-3F69-47CB-B7BC-6DCFB1AA2B17}" type="slidenum">
              <a:rPr lang="es-ES" smtClean="0">
                <a:solidFill>
                  <a:srgbClr val="04617B">
                    <a:shade val="90000"/>
                  </a:srgbClr>
                </a:solidFill>
              </a:rPr>
              <a:pPr/>
              <a:t>‹Nº›</a:t>
            </a:fld>
            <a:endParaRPr lang="es-E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xmlns="" val="39796486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57200" y="762000"/>
            <a:ext cx="7851648" cy="4038600"/>
          </a:xfrm>
        </p:spPr>
        <p:txBody>
          <a:bodyPr>
            <a:normAutofit/>
          </a:bodyPr>
          <a:lstStyle/>
          <a:p>
            <a:pPr algn="ctr"/>
            <a:r>
              <a:rPr lang="es-ES" dirty="0" smtClean="0"/>
              <a:t>EL ACTO HUMANO</a:t>
            </a:r>
            <a:br>
              <a:rPr lang="es-ES" dirty="0" smtClean="0"/>
            </a:br>
            <a:r>
              <a:rPr lang="es-ES" dirty="0" smtClean="0"/>
              <a:t>EL ACTO VOLUNTARIO</a:t>
            </a:r>
            <a:br>
              <a:rPr lang="es-ES" dirty="0" smtClean="0"/>
            </a:br>
            <a:r>
              <a:rPr lang="es-ES" dirty="0" smtClean="0"/>
              <a:t>EL ACTO MORAL </a:t>
            </a:r>
            <a:endParaRPr lang="es-ES" dirty="0"/>
          </a:p>
        </p:txBody>
      </p:sp>
    </p:spTree>
    <p:extLst>
      <p:ext uri="{BB962C8B-B14F-4D97-AF65-F5344CB8AC3E}">
        <p14:creationId xmlns:p14="http://schemas.microsoft.com/office/powerpoint/2010/main" xmlns="" val="27268253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228600"/>
            <a:ext cx="9144000" cy="1828800"/>
          </a:xfrm>
        </p:spPr>
        <p:txBody>
          <a:bodyPr>
            <a:normAutofit fontScale="90000"/>
          </a:bodyPr>
          <a:lstStyle/>
          <a:p>
            <a:pPr algn="ctr"/>
            <a:r>
              <a:rPr lang="es-ES" dirty="0" smtClean="0"/>
              <a:t>TIPOS DE ACTOS VOLUNTARIOS</a:t>
            </a:r>
            <a:br>
              <a:rPr lang="es-ES" dirty="0" smtClean="0"/>
            </a:br>
            <a:r>
              <a:rPr lang="es-ES" dirty="0" smtClean="0"/>
              <a:t>según se realicen</a:t>
            </a:r>
            <a:endParaRPr lang="es-ES" dirty="0"/>
          </a:p>
        </p:txBody>
      </p:sp>
      <p:sp>
        <p:nvSpPr>
          <p:cNvPr id="3" name="2 Subtítulo"/>
          <p:cNvSpPr>
            <a:spLocks noGrp="1"/>
          </p:cNvSpPr>
          <p:nvPr>
            <p:ph type="subTitle" idx="1"/>
          </p:nvPr>
        </p:nvSpPr>
        <p:spPr>
          <a:xfrm>
            <a:off x="457200" y="3048000"/>
            <a:ext cx="8382000" cy="2771336"/>
          </a:xfrm>
        </p:spPr>
        <p:txBody>
          <a:bodyPr>
            <a:noAutofit/>
          </a:bodyPr>
          <a:lstStyle/>
          <a:p>
            <a:pPr algn="just"/>
            <a:r>
              <a:rPr lang="es-ES" sz="3600" dirty="0" smtClean="0"/>
              <a:t>POSITIVOS: cuando se realizan.</a:t>
            </a:r>
          </a:p>
          <a:p>
            <a:pPr algn="just"/>
            <a:r>
              <a:rPr lang="es-ES" sz="3600" dirty="0" smtClean="0"/>
              <a:t>NEGATIVOS: cuando no se realizan pero según circunstancias y compromisos previos debería haberse realizado.</a:t>
            </a:r>
            <a:endParaRPr lang="es-ES" sz="3400" dirty="0" smtClean="0"/>
          </a:p>
        </p:txBody>
      </p:sp>
    </p:spTree>
    <p:extLst>
      <p:ext uri="{BB962C8B-B14F-4D97-AF65-F5344CB8AC3E}">
        <p14:creationId xmlns:p14="http://schemas.microsoft.com/office/powerpoint/2010/main" xmlns="" val="4280400149"/>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228600"/>
            <a:ext cx="9144000" cy="1828800"/>
          </a:xfrm>
        </p:spPr>
        <p:txBody>
          <a:bodyPr>
            <a:normAutofit fontScale="90000"/>
          </a:bodyPr>
          <a:lstStyle/>
          <a:p>
            <a:pPr algn="ctr"/>
            <a:r>
              <a:rPr lang="es-ES" dirty="0" smtClean="0"/>
              <a:t>TIPOS DE ACTOS VOLUNTARIOS</a:t>
            </a:r>
            <a:br>
              <a:rPr lang="es-ES" dirty="0" smtClean="0"/>
            </a:br>
            <a:r>
              <a:rPr lang="es-ES" dirty="0" smtClean="0"/>
              <a:t>según la moral</a:t>
            </a:r>
            <a:endParaRPr lang="es-ES" dirty="0"/>
          </a:p>
        </p:txBody>
      </p:sp>
      <p:sp>
        <p:nvSpPr>
          <p:cNvPr id="3" name="2 Subtítulo"/>
          <p:cNvSpPr>
            <a:spLocks noGrp="1"/>
          </p:cNvSpPr>
          <p:nvPr>
            <p:ph type="subTitle" idx="1"/>
          </p:nvPr>
        </p:nvSpPr>
        <p:spPr>
          <a:xfrm>
            <a:off x="304800" y="2895600"/>
            <a:ext cx="8839200" cy="3733800"/>
          </a:xfrm>
        </p:spPr>
        <p:txBody>
          <a:bodyPr>
            <a:noAutofit/>
          </a:bodyPr>
          <a:lstStyle/>
          <a:p>
            <a:pPr algn="just"/>
            <a:r>
              <a:rPr lang="es-ES" sz="3600" dirty="0" smtClean="0"/>
              <a:t>DIRECTO: cuando se busca e intenta, por sí mismo, el efecto que producirá tal acto.</a:t>
            </a:r>
          </a:p>
          <a:p>
            <a:pPr algn="just"/>
            <a:r>
              <a:rPr lang="es-ES" sz="3600" dirty="0" smtClean="0"/>
              <a:t>INDIRECTO: cuando se produce un efecto que no es querido por sí mismo sino como consecuencia, aunque sea necesaria, de lo directamente querido.</a:t>
            </a:r>
            <a:endParaRPr lang="es-ES" sz="3400" dirty="0" smtClean="0"/>
          </a:p>
        </p:txBody>
      </p:sp>
    </p:spTree>
    <p:extLst>
      <p:ext uri="{BB962C8B-B14F-4D97-AF65-F5344CB8AC3E}">
        <p14:creationId xmlns:p14="http://schemas.microsoft.com/office/powerpoint/2010/main" xmlns="" val="2020135584"/>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3446" y="533400"/>
            <a:ext cx="9144000" cy="3733800"/>
          </a:xfrm>
        </p:spPr>
        <p:txBody>
          <a:bodyPr>
            <a:normAutofit fontScale="90000"/>
          </a:bodyPr>
          <a:lstStyle/>
          <a:p>
            <a:pPr algn="ctr"/>
            <a:r>
              <a:rPr lang="es-ES" dirty="0" smtClean="0"/>
              <a:t>LOS CRITERIOS, LOS ELEMENTOS O LOS FACTORES QUE EN RELACIÓN CON LA RAZÓN, CONSTITUYEN LA MORALIDAD DE LOS ACTOS HUMANOS SON:</a:t>
            </a:r>
            <a:endParaRPr lang="es-ES" dirty="0"/>
          </a:p>
        </p:txBody>
      </p:sp>
      <p:sp>
        <p:nvSpPr>
          <p:cNvPr id="3" name="2 Subtítulo"/>
          <p:cNvSpPr>
            <a:spLocks noGrp="1"/>
          </p:cNvSpPr>
          <p:nvPr>
            <p:ph type="subTitle" idx="1"/>
          </p:nvPr>
        </p:nvSpPr>
        <p:spPr>
          <a:xfrm>
            <a:off x="298938" y="4114800"/>
            <a:ext cx="8839200" cy="2743200"/>
          </a:xfrm>
        </p:spPr>
        <p:txBody>
          <a:bodyPr>
            <a:noAutofit/>
          </a:bodyPr>
          <a:lstStyle/>
          <a:p>
            <a:pPr algn="just"/>
            <a:endParaRPr lang="es-ES" sz="3400" dirty="0" smtClean="0"/>
          </a:p>
          <a:p>
            <a:pPr marL="514350" indent="-514350" algn="ctr">
              <a:buFont typeface="+mj-lt"/>
              <a:buAutoNum type="arabicPeriod"/>
            </a:pPr>
            <a:r>
              <a:rPr lang="es-ES" sz="3400" dirty="0" smtClean="0"/>
              <a:t>EL OBJETO</a:t>
            </a:r>
          </a:p>
          <a:p>
            <a:pPr marL="514350" indent="-514350" algn="ctr">
              <a:buFont typeface="+mj-lt"/>
              <a:buAutoNum type="arabicPeriod"/>
            </a:pPr>
            <a:r>
              <a:rPr lang="es-ES" sz="3400" dirty="0" smtClean="0"/>
              <a:t>LAS CIRCUNSTANCIAS Y</a:t>
            </a:r>
          </a:p>
          <a:p>
            <a:pPr marL="514350" indent="-514350" algn="ctr">
              <a:buFont typeface="+mj-lt"/>
              <a:buAutoNum type="arabicPeriod"/>
            </a:pPr>
            <a:r>
              <a:rPr lang="es-ES" sz="3400" dirty="0" smtClean="0"/>
              <a:t>LA INTENSIONALIDAD</a:t>
            </a:r>
          </a:p>
        </p:txBody>
      </p:sp>
    </p:spTree>
    <p:extLst>
      <p:ext uri="{BB962C8B-B14F-4D97-AF65-F5344CB8AC3E}">
        <p14:creationId xmlns:p14="http://schemas.microsoft.com/office/powerpoint/2010/main" xmlns="" val="3439739607"/>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1723" y="0"/>
            <a:ext cx="9144000" cy="4648200"/>
          </a:xfrm>
        </p:spPr>
        <p:txBody>
          <a:bodyPr>
            <a:normAutofit fontScale="90000"/>
          </a:bodyPr>
          <a:lstStyle/>
          <a:p>
            <a:pPr algn="ctr"/>
            <a:r>
              <a:rPr lang="es-ES" i="1" u="sng" dirty="0" smtClean="0"/>
              <a:t>EL OBJETO </a:t>
            </a:r>
            <a:r>
              <a:rPr lang="es-ES" dirty="0" smtClean="0"/>
              <a:t>COMO UNO DE</a:t>
            </a:r>
            <a:br>
              <a:rPr lang="es-ES" dirty="0" smtClean="0"/>
            </a:br>
            <a:r>
              <a:rPr lang="es-ES" dirty="0" smtClean="0"/>
              <a:t>LOS CRITERIOS, LOS ELEMENTOS O LOS FACTORES QUE EN RELACIÓN CON LA RAZÓN, CONSTITUYEN LA MORALIDAD DE LOS ACTOS HUMANOS ES:</a:t>
            </a:r>
            <a:endParaRPr lang="es-ES" dirty="0"/>
          </a:p>
        </p:txBody>
      </p:sp>
      <p:sp>
        <p:nvSpPr>
          <p:cNvPr id="3" name="2 Subtítulo"/>
          <p:cNvSpPr>
            <a:spLocks noGrp="1"/>
          </p:cNvSpPr>
          <p:nvPr>
            <p:ph type="subTitle" idx="1"/>
          </p:nvPr>
        </p:nvSpPr>
        <p:spPr>
          <a:xfrm>
            <a:off x="298938" y="4114800"/>
            <a:ext cx="8839200" cy="2743200"/>
          </a:xfrm>
        </p:spPr>
        <p:txBody>
          <a:bodyPr>
            <a:noAutofit/>
          </a:bodyPr>
          <a:lstStyle/>
          <a:p>
            <a:pPr algn="just"/>
            <a:endParaRPr lang="es-ES" sz="3400" dirty="0" smtClean="0"/>
          </a:p>
          <a:p>
            <a:pPr marL="514350" indent="-514350" algn="just">
              <a:buFont typeface="+mj-lt"/>
              <a:buAutoNum type="arabicPeriod"/>
            </a:pPr>
            <a:r>
              <a:rPr lang="es-ES" sz="3400" dirty="0" smtClean="0"/>
              <a:t>OBJETO DEL ACTO:  aquello a lo que se dirige un acto por sí mismo, por su propia naturaleza.</a:t>
            </a:r>
          </a:p>
        </p:txBody>
      </p:sp>
    </p:spTree>
    <p:extLst>
      <p:ext uri="{BB962C8B-B14F-4D97-AF65-F5344CB8AC3E}">
        <p14:creationId xmlns:p14="http://schemas.microsoft.com/office/powerpoint/2010/main" xmlns="" val="2708051930"/>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1723" y="0"/>
            <a:ext cx="9144000" cy="914400"/>
          </a:xfrm>
        </p:spPr>
        <p:txBody>
          <a:bodyPr>
            <a:normAutofit/>
          </a:bodyPr>
          <a:lstStyle/>
          <a:p>
            <a:pPr algn="ctr"/>
            <a:r>
              <a:rPr lang="es-ES" i="1" u="sng" dirty="0" smtClean="0"/>
              <a:t>EL OBJETO DEL ACTO</a:t>
            </a:r>
            <a:endParaRPr lang="es-ES" dirty="0"/>
          </a:p>
        </p:txBody>
      </p:sp>
      <p:sp>
        <p:nvSpPr>
          <p:cNvPr id="3" name="2 Subtítulo"/>
          <p:cNvSpPr>
            <a:spLocks noGrp="1"/>
          </p:cNvSpPr>
          <p:nvPr>
            <p:ph type="subTitle" idx="1"/>
          </p:nvPr>
        </p:nvSpPr>
        <p:spPr>
          <a:xfrm>
            <a:off x="298938" y="1143000"/>
            <a:ext cx="8540262" cy="5715000"/>
          </a:xfrm>
        </p:spPr>
        <p:txBody>
          <a:bodyPr>
            <a:noAutofit/>
          </a:bodyPr>
          <a:lstStyle/>
          <a:p>
            <a:pPr marL="514350" indent="-514350" algn="just">
              <a:buFont typeface="+mj-lt"/>
              <a:buAutoNum type="arabicPeriod"/>
            </a:pPr>
            <a:r>
              <a:rPr lang="es-ES" sz="3400" dirty="0" smtClean="0"/>
              <a:t>Aquí se considera el acto humano en su aspecto material, físico, objetivo.</a:t>
            </a:r>
          </a:p>
          <a:p>
            <a:pPr marL="514350" indent="-514350" algn="just">
              <a:buFont typeface="+mj-lt"/>
              <a:buAutoNum type="arabicPeriod"/>
            </a:pPr>
            <a:r>
              <a:rPr lang="es-ES" sz="3400" dirty="0" smtClean="0"/>
              <a:t>Se atiende sobre todo al contenido del acto.</a:t>
            </a:r>
          </a:p>
          <a:p>
            <a:pPr marL="514350" indent="-514350" algn="just">
              <a:buFont typeface="+mj-lt"/>
              <a:buAutoNum type="arabicPeriod"/>
            </a:pPr>
            <a:r>
              <a:rPr lang="es-ES" sz="3400" dirty="0" smtClean="0"/>
              <a:t>Se tiene en cuenta únicamente lo que de hecho se realiza, prescindiendo de cualquiera otra consideración.</a:t>
            </a:r>
          </a:p>
          <a:p>
            <a:pPr marL="514350" indent="-514350" algn="just">
              <a:buFont typeface="+mj-lt"/>
              <a:buAutoNum type="arabicPeriod"/>
            </a:pPr>
            <a:r>
              <a:rPr lang="es-ES" sz="3400" dirty="0" smtClean="0"/>
              <a:t>Es decir lo que se hizo materialmente, objetivamente.</a:t>
            </a:r>
          </a:p>
        </p:txBody>
      </p:sp>
    </p:spTree>
    <p:extLst>
      <p:ext uri="{BB962C8B-B14F-4D97-AF65-F5344CB8AC3E}">
        <p14:creationId xmlns:p14="http://schemas.microsoft.com/office/powerpoint/2010/main" xmlns="" val="3354118955"/>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1723" y="0"/>
            <a:ext cx="9144000" cy="3657600"/>
          </a:xfrm>
        </p:spPr>
        <p:txBody>
          <a:bodyPr>
            <a:normAutofit/>
          </a:bodyPr>
          <a:lstStyle/>
          <a:p>
            <a:pPr algn="ctr"/>
            <a:r>
              <a:rPr lang="es-ES" sz="4400" i="1" u="sng" dirty="0" smtClean="0"/>
              <a:t>LAS CIRCUNSTANCIAS </a:t>
            </a:r>
            <a:r>
              <a:rPr lang="es-ES" sz="4400" dirty="0" smtClean="0"/>
              <a:t>COMO UNO DE LOS CRITERIOS, LOS ELEMENTOS O LOS FACTORES QUE EN RELACIÓN CON LA RAZÓN, CONSTITUYEN LA MORALIDAD DE LOS ACTOS HUMANOS ES:</a:t>
            </a:r>
            <a:endParaRPr lang="es-ES" sz="4400" dirty="0"/>
          </a:p>
        </p:txBody>
      </p:sp>
      <p:sp>
        <p:nvSpPr>
          <p:cNvPr id="3" name="2 Subtítulo"/>
          <p:cNvSpPr>
            <a:spLocks noGrp="1"/>
          </p:cNvSpPr>
          <p:nvPr>
            <p:ph type="subTitle" idx="1"/>
          </p:nvPr>
        </p:nvSpPr>
        <p:spPr>
          <a:xfrm>
            <a:off x="0" y="4114800"/>
            <a:ext cx="9138138" cy="2133600"/>
          </a:xfrm>
        </p:spPr>
        <p:txBody>
          <a:bodyPr>
            <a:noAutofit/>
          </a:bodyPr>
          <a:lstStyle/>
          <a:p>
            <a:pPr marL="514350" indent="-514350" algn="just">
              <a:buFont typeface="+mj-lt"/>
              <a:buAutoNum type="arabicPeriod"/>
            </a:pPr>
            <a:r>
              <a:rPr lang="es-ES" sz="3400" dirty="0" smtClean="0"/>
              <a:t>LAS CIRCUNSTANCIAS DEL ACTO:  significa las condiciones de diversa índole que rodean, que circunscriben la realización de un acto humano y, en ese sentido, modifican su moralidad.</a:t>
            </a:r>
          </a:p>
        </p:txBody>
      </p:sp>
    </p:spTree>
    <p:extLst>
      <p:ext uri="{BB962C8B-B14F-4D97-AF65-F5344CB8AC3E}">
        <p14:creationId xmlns:p14="http://schemas.microsoft.com/office/powerpoint/2010/main" xmlns="" val="2710047929"/>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0"/>
            <a:ext cx="9144000" cy="1447800"/>
          </a:xfrm>
        </p:spPr>
        <p:txBody>
          <a:bodyPr>
            <a:normAutofit fontScale="90000"/>
          </a:bodyPr>
          <a:lstStyle/>
          <a:p>
            <a:pPr algn="ctr"/>
            <a:r>
              <a:rPr lang="es-ES" i="1" u="sng" dirty="0" smtClean="0"/>
              <a:t>LAS CIRCUNSTANCIAS O SITUACIÓN DEL ACTO</a:t>
            </a:r>
            <a:endParaRPr lang="es-ES" dirty="0"/>
          </a:p>
        </p:txBody>
      </p:sp>
      <p:sp>
        <p:nvSpPr>
          <p:cNvPr id="3" name="2 Subtítulo"/>
          <p:cNvSpPr>
            <a:spLocks noGrp="1"/>
          </p:cNvSpPr>
          <p:nvPr>
            <p:ph type="subTitle" idx="1"/>
          </p:nvPr>
        </p:nvSpPr>
        <p:spPr>
          <a:xfrm>
            <a:off x="228600" y="1600200"/>
            <a:ext cx="8763000" cy="5257800"/>
          </a:xfrm>
        </p:spPr>
        <p:txBody>
          <a:bodyPr>
            <a:noAutofit/>
          </a:bodyPr>
          <a:lstStyle/>
          <a:p>
            <a:pPr marL="514350" indent="-514350" algn="just">
              <a:buFont typeface="+mj-lt"/>
              <a:buAutoNum type="arabicPeriod"/>
            </a:pPr>
            <a:r>
              <a:rPr lang="es-ES" sz="2800" dirty="0" smtClean="0"/>
              <a:t>Aquí se considera que el acto humano no se da en abstracto, sino en concreto y, en cuanto tal,</a:t>
            </a:r>
          </a:p>
          <a:p>
            <a:pPr marL="514350" indent="-514350" algn="just">
              <a:buFont typeface="+mj-lt"/>
              <a:buAutoNum type="arabicPeriod"/>
            </a:pPr>
            <a:r>
              <a:rPr lang="es-ES" sz="2800" dirty="0" smtClean="0"/>
              <a:t>Es un acto situado, contextualizado dentro de determinadas coordenadas espacio-temporales, personales, etc.</a:t>
            </a:r>
          </a:p>
          <a:p>
            <a:pPr marL="514350" indent="-514350" algn="just">
              <a:buFont typeface="+mj-lt"/>
              <a:buAutoNum type="arabicPeriod"/>
            </a:pPr>
            <a:r>
              <a:rPr lang="es-ES" sz="2800" dirty="0" smtClean="0"/>
              <a:t>Tradicionalmente se enumeran siete (7) circunstancias; quién, qué, dónde, con qué medios, por qué, cómo y cuándo.  Su influencia es indiscutible.</a:t>
            </a:r>
          </a:p>
          <a:p>
            <a:pPr marL="514350" indent="-514350" algn="just">
              <a:buFont typeface="+mj-lt"/>
              <a:buAutoNum type="arabicPeriod"/>
            </a:pPr>
            <a:r>
              <a:rPr lang="es-ES" sz="2800" dirty="0" smtClean="0"/>
              <a:t>También se habla de CIRCUNSTANCIAS  AGRAVANTES Y CIRCUNSTANCIAS ATENUANTES.</a:t>
            </a:r>
          </a:p>
        </p:txBody>
      </p:sp>
    </p:spTree>
    <p:extLst>
      <p:ext uri="{BB962C8B-B14F-4D97-AF65-F5344CB8AC3E}">
        <p14:creationId xmlns:p14="http://schemas.microsoft.com/office/powerpoint/2010/main" xmlns="" val="728241748"/>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0"/>
            <a:ext cx="9144000" cy="5181600"/>
          </a:xfrm>
        </p:spPr>
        <p:txBody>
          <a:bodyPr>
            <a:normAutofit fontScale="90000"/>
          </a:bodyPr>
          <a:lstStyle/>
          <a:p>
            <a:pPr algn="ctr"/>
            <a:r>
              <a:rPr lang="es-ES" i="1" u="sng" dirty="0" smtClean="0"/>
              <a:t/>
            </a:r>
            <a:br>
              <a:rPr lang="es-ES" i="1" u="sng" dirty="0" smtClean="0"/>
            </a:br>
            <a:r>
              <a:rPr lang="es-ES" i="1" u="sng" dirty="0" smtClean="0"/>
              <a:t>LA INTENSIONALIDAD </a:t>
            </a:r>
            <a:r>
              <a:rPr lang="es-ES" dirty="0" smtClean="0"/>
              <a:t>COMO UNO DE LOS CRITERIOS, LOS ELEMENTOS O LOS FACTORES QUE EN RELACIÓN CON LA RAZÓN, CONSTITUYEN LA MORALIDAD DE LOS ACTOS HUMANOS ES:</a:t>
            </a:r>
            <a:endParaRPr lang="es-ES" dirty="0"/>
          </a:p>
        </p:txBody>
      </p:sp>
      <p:sp>
        <p:nvSpPr>
          <p:cNvPr id="3" name="2 Subtítulo"/>
          <p:cNvSpPr>
            <a:spLocks noGrp="1"/>
          </p:cNvSpPr>
          <p:nvPr>
            <p:ph type="subTitle" idx="1"/>
          </p:nvPr>
        </p:nvSpPr>
        <p:spPr>
          <a:xfrm>
            <a:off x="298938" y="5334000"/>
            <a:ext cx="8839200" cy="1524000"/>
          </a:xfrm>
        </p:spPr>
        <p:txBody>
          <a:bodyPr>
            <a:noAutofit/>
          </a:bodyPr>
          <a:lstStyle/>
          <a:p>
            <a:pPr marL="514350" indent="-514350" algn="just">
              <a:buFont typeface="+mj-lt"/>
              <a:buAutoNum type="arabicPeriod"/>
            </a:pPr>
            <a:r>
              <a:rPr lang="es-ES" sz="3400" dirty="0" smtClean="0"/>
              <a:t>LA INTENSIONALIDAD DEL ACTO:  es el fin –la intensión- que persigue una persona al realizar un acto.</a:t>
            </a:r>
          </a:p>
        </p:txBody>
      </p:sp>
    </p:spTree>
    <p:extLst>
      <p:ext uri="{BB962C8B-B14F-4D97-AF65-F5344CB8AC3E}">
        <p14:creationId xmlns:p14="http://schemas.microsoft.com/office/powerpoint/2010/main" xmlns="" val="570784634"/>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0"/>
            <a:ext cx="9144000" cy="1447800"/>
          </a:xfrm>
        </p:spPr>
        <p:txBody>
          <a:bodyPr>
            <a:normAutofit fontScale="90000"/>
          </a:bodyPr>
          <a:lstStyle/>
          <a:p>
            <a:pPr algn="ctr"/>
            <a:r>
              <a:rPr lang="es-ES" i="1" u="sng" dirty="0" smtClean="0"/>
              <a:t>LA INTENSIONALIDAD DEL ACTO</a:t>
            </a:r>
            <a:endParaRPr lang="es-ES" dirty="0"/>
          </a:p>
        </p:txBody>
      </p:sp>
      <p:sp>
        <p:nvSpPr>
          <p:cNvPr id="3" name="2 Subtítulo"/>
          <p:cNvSpPr>
            <a:spLocks noGrp="1"/>
          </p:cNvSpPr>
          <p:nvPr>
            <p:ph type="subTitle" idx="1"/>
          </p:nvPr>
        </p:nvSpPr>
        <p:spPr>
          <a:xfrm>
            <a:off x="228600" y="1600200"/>
            <a:ext cx="8763000" cy="5257800"/>
          </a:xfrm>
        </p:spPr>
        <p:txBody>
          <a:bodyPr>
            <a:noAutofit/>
          </a:bodyPr>
          <a:lstStyle/>
          <a:p>
            <a:pPr marL="514350" indent="-514350" algn="just">
              <a:buFont typeface="+mj-lt"/>
              <a:buAutoNum type="arabicPeriod"/>
            </a:pPr>
            <a:r>
              <a:rPr lang="es-ES" sz="2800" dirty="0" smtClean="0"/>
              <a:t>Es el motivo que le lleva a actuar.</a:t>
            </a:r>
          </a:p>
          <a:p>
            <a:pPr marL="514350" indent="-514350" algn="just">
              <a:buFont typeface="+mj-lt"/>
              <a:buAutoNum type="arabicPeriod"/>
            </a:pPr>
            <a:r>
              <a:rPr lang="es-ES" sz="2800" dirty="0" smtClean="0"/>
              <a:t>Normalmente este fin o intensión por ser algo interior- sólo lo conoce el propio sujeto del acto.</a:t>
            </a:r>
          </a:p>
          <a:p>
            <a:pPr marL="514350" indent="-514350" algn="just">
              <a:buFont typeface="+mj-lt"/>
              <a:buAutoNum type="arabicPeriod"/>
            </a:pPr>
            <a:r>
              <a:rPr lang="es-ES" sz="2800" dirty="0" smtClean="0"/>
              <a:t>UN FIN, POR MUY BUENO QUE SEA, NO PUEDE CONVERTIR EN BUENO ALGO MALO EN SÍ MISMO.</a:t>
            </a:r>
          </a:p>
          <a:p>
            <a:pPr marL="514350" indent="-514350" algn="just">
              <a:buFont typeface="+mj-lt"/>
              <a:buAutoNum type="arabicPeriod"/>
            </a:pPr>
            <a:r>
              <a:rPr lang="es-ES" sz="2800" dirty="0" smtClean="0"/>
              <a:t>EN OTRAS PALABRAS PARA QUE UNA ACCIÓN SEA BUENA, DEBEN SER BUENOS EL OBJETO, LAS CIRCUNSTANCIAS Y EL FIN.</a:t>
            </a:r>
          </a:p>
          <a:p>
            <a:pPr marL="514350" indent="-514350" algn="just">
              <a:buFont typeface="+mj-lt"/>
              <a:buAutoNum type="arabicPeriod"/>
            </a:pPr>
            <a:r>
              <a:rPr lang="es-ES" sz="2800" dirty="0" smtClean="0"/>
              <a:t>PARA QUE SEA MALA BASTA QUE SEA MALO</a:t>
            </a:r>
          </a:p>
          <a:p>
            <a:pPr marL="514350" indent="-514350" algn="just">
              <a:buFont typeface="+mj-lt"/>
              <a:buAutoNum type="arabicPeriod"/>
            </a:pPr>
            <a:r>
              <a:rPr lang="es-ES" sz="2800" dirty="0"/>
              <a:t> </a:t>
            </a:r>
            <a:r>
              <a:rPr lang="es-ES" sz="2800" dirty="0" smtClean="0"/>
              <a:t>ALGUNO DE LOS ELEMENTOS.</a:t>
            </a:r>
          </a:p>
        </p:txBody>
      </p:sp>
    </p:spTree>
    <p:extLst>
      <p:ext uri="{BB962C8B-B14F-4D97-AF65-F5344CB8AC3E}">
        <p14:creationId xmlns:p14="http://schemas.microsoft.com/office/powerpoint/2010/main" xmlns="" val="3926317865"/>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0"/>
            <a:ext cx="9144000" cy="1447800"/>
          </a:xfrm>
        </p:spPr>
        <p:txBody>
          <a:bodyPr>
            <a:normAutofit fontScale="90000"/>
          </a:bodyPr>
          <a:lstStyle/>
          <a:p>
            <a:pPr algn="ctr"/>
            <a:r>
              <a:rPr lang="es-ES" i="1" u="sng" dirty="0" smtClean="0"/>
              <a:t>LOS IMPEDIMENTOS DEL ACTO VOLUNTARIO</a:t>
            </a:r>
            <a:endParaRPr lang="es-ES" dirty="0"/>
          </a:p>
        </p:txBody>
      </p:sp>
      <p:sp>
        <p:nvSpPr>
          <p:cNvPr id="3" name="2 Subtítulo"/>
          <p:cNvSpPr>
            <a:spLocks noGrp="1"/>
          </p:cNvSpPr>
          <p:nvPr>
            <p:ph type="subTitle" idx="1"/>
          </p:nvPr>
        </p:nvSpPr>
        <p:spPr>
          <a:xfrm>
            <a:off x="228600" y="1600200"/>
            <a:ext cx="8763000" cy="5257800"/>
          </a:xfrm>
        </p:spPr>
        <p:txBody>
          <a:bodyPr>
            <a:noAutofit/>
          </a:bodyPr>
          <a:lstStyle/>
          <a:p>
            <a:pPr marL="514350" indent="-514350" algn="just">
              <a:buFont typeface="Arial" pitchFamily="34" charset="0"/>
              <a:buChar char="•"/>
            </a:pPr>
            <a:r>
              <a:rPr lang="es-ES" sz="2800" dirty="0" smtClean="0"/>
              <a:t>Realmente existe una voluntariedad total en la realización del ACTO HUMANO.  Pueden darse una serie de acciones o situaciones </a:t>
            </a:r>
            <a:r>
              <a:rPr lang="es-ES" sz="2800" smtClean="0"/>
              <a:t>que</a:t>
            </a:r>
            <a:r>
              <a:rPr lang="es-ES" sz="2800" smtClean="0"/>
              <a:t>, </a:t>
            </a:r>
            <a:r>
              <a:rPr lang="es-ES" sz="2800" dirty="0" smtClean="0"/>
              <a:t>en casos extremos, anulan totalmente la voluntariedad del acto y que, en otros casos, la disminuyen en mayor o menor grado.</a:t>
            </a:r>
          </a:p>
          <a:p>
            <a:pPr marL="514350" indent="-514350" algn="just">
              <a:buFont typeface="Arial" pitchFamily="34" charset="0"/>
              <a:buChar char="•"/>
            </a:pPr>
            <a:r>
              <a:rPr lang="es-ES" sz="2800" dirty="0" smtClean="0"/>
              <a:t>Entre estos impedimentos suelen citarse:</a:t>
            </a:r>
          </a:p>
          <a:p>
            <a:pPr marL="971550" lvl="1" indent="-514350" algn="just">
              <a:buFont typeface="+mj-lt"/>
              <a:buAutoNum type="arabicPeriod"/>
            </a:pPr>
            <a:r>
              <a:rPr lang="es-ES" dirty="0" smtClean="0"/>
              <a:t>LA IGNORANCIA</a:t>
            </a:r>
          </a:p>
          <a:p>
            <a:pPr marL="971550" lvl="1" indent="-514350" algn="just">
              <a:buFont typeface="+mj-lt"/>
              <a:buAutoNum type="arabicPeriod"/>
            </a:pPr>
            <a:r>
              <a:rPr lang="es-ES" dirty="0" smtClean="0"/>
              <a:t>LAS PASIONES</a:t>
            </a:r>
          </a:p>
          <a:p>
            <a:pPr marL="971550" lvl="1" indent="-514350" algn="just">
              <a:buFont typeface="+mj-lt"/>
              <a:buAutoNum type="arabicPeriod"/>
            </a:pPr>
            <a:r>
              <a:rPr lang="es-ES" dirty="0" smtClean="0"/>
              <a:t>LA VIOLENCIA, entre otros.</a:t>
            </a:r>
          </a:p>
        </p:txBody>
      </p:sp>
    </p:spTree>
    <p:extLst>
      <p:ext uri="{BB962C8B-B14F-4D97-AF65-F5344CB8AC3E}">
        <p14:creationId xmlns:p14="http://schemas.microsoft.com/office/powerpoint/2010/main" xmlns="" val="3975679200"/>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09600" y="5862"/>
            <a:ext cx="7851648" cy="1828800"/>
          </a:xfrm>
        </p:spPr>
        <p:txBody>
          <a:bodyPr/>
          <a:lstStyle/>
          <a:p>
            <a:pPr algn="ctr"/>
            <a:r>
              <a:rPr lang="es-ES" dirty="0" smtClean="0"/>
              <a:t>EL ACTO HUMANO</a:t>
            </a:r>
            <a:endParaRPr lang="es-ES" dirty="0"/>
          </a:p>
        </p:txBody>
      </p:sp>
      <p:sp>
        <p:nvSpPr>
          <p:cNvPr id="3" name="2 Subtítulo"/>
          <p:cNvSpPr>
            <a:spLocks noGrp="1"/>
          </p:cNvSpPr>
          <p:nvPr>
            <p:ph type="subTitle" idx="1"/>
          </p:nvPr>
        </p:nvSpPr>
        <p:spPr>
          <a:xfrm>
            <a:off x="533400" y="2209800"/>
            <a:ext cx="7854696" cy="2771336"/>
          </a:xfrm>
        </p:spPr>
        <p:txBody>
          <a:bodyPr>
            <a:normAutofit/>
          </a:bodyPr>
          <a:lstStyle/>
          <a:p>
            <a:pPr marL="457200" indent="-457200" algn="just">
              <a:buFont typeface="Arial" pitchFamily="34" charset="0"/>
              <a:buChar char="•"/>
            </a:pPr>
            <a:r>
              <a:rPr lang="es-ES" sz="4000" dirty="0" smtClean="0"/>
              <a:t>Hace referencia a las acciones o conductas que se van realizando en el transcurso de la vida.</a:t>
            </a:r>
            <a:endParaRPr lang="es-ES" sz="4000" dirty="0"/>
          </a:p>
        </p:txBody>
      </p:sp>
    </p:spTree>
    <p:extLst>
      <p:ext uri="{BB962C8B-B14F-4D97-AF65-F5344CB8AC3E}">
        <p14:creationId xmlns:p14="http://schemas.microsoft.com/office/powerpoint/2010/main" xmlns="" val="1601434700"/>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685800"/>
            <a:ext cx="9144000" cy="1447800"/>
          </a:xfrm>
        </p:spPr>
        <p:txBody>
          <a:bodyPr>
            <a:normAutofit fontScale="90000"/>
          </a:bodyPr>
          <a:lstStyle/>
          <a:p>
            <a:pPr algn="ctr"/>
            <a:r>
              <a:rPr lang="es-ES" i="1" u="sng" dirty="0" smtClean="0"/>
              <a:t>LA IGNORANCIA COMO IMPEDIMENTOS DEL ACTO VOLUNTARIO</a:t>
            </a:r>
            <a:endParaRPr lang="es-ES" dirty="0"/>
          </a:p>
        </p:txBody>
      </p:sp>
      <p:sp>
        <p:nvSpPr>
          <p:cNvPr id="3" name="2 Subtítulo"/>
          <p:cNvSpPr>
            <a:spLocks noGrp="1"/>
          </p:cNvSpPr>
          <p:nvPr>
            <p:ph type="subTitle" idx="1"/>
          </p:nvPr>
        </p:nvSpPr>
        <p:spPr>
          <a:xfrm>
            <a:off x="228600" y="2743200"/>
            <a:ext cx="8763000" cy="4114800"/>
          </a:xfrm>
        </p:spPr>
        <p:txBody>
          <a:bodyPr>
            <a:noAutofit/>
          </a:bodyPr>
          <a:lstStyle/>
          <a:p>
            <a:pPr marL="514350" indent="-514350" algn="just">
              <a:buFont typeface="Arial" pitchFamily="34" charset="0"/>
              <a:buChar char="•"/>
            </a:pPr>
            <a:r>
              <a:rPr lang="es-ES" sz="2800" dirty="0" smtClean="0"/>
              <a:t>Moralmente se entiende como tal la carencia de un conocimiento que podía y debía tenerse.</a:t>
            </a:r>
          </a:p>
          <a:p>
            <a:pPr marL="514350" indent="-514350" algn="just">
              <a:buFont typeface="Arial" pitchFamily="34" charset="0"/>
              <a:buChar char="•"/>
            </a:pPr>
            <a:r>
              <a:rPr lang="es-ES" sz="2800" dirty="0" smtClean="0"/>
              <a:t>Concretamente se suele distinguir :</a:t>
            </a:r>
          </a:p>
          <a:p>
            <a:pPr marL="514350" indent="-514350" algn="just">
              <a:buFont typeface="Arial" pitchFamily="34" charset="0"/>
              <a:buChar char="•"/>
            </a:pPr>
            <a:r>
              <a:rPr lang="es-ES" sz="2800" dirty="0" smtClean="0"/>
              <a:t>La ignorancia antecedente,</a:t>
            </a:r>
          </a:p>
          <a:p>
            <a:pPr marL="514350" indent="-514350" algn="just">
              <a:buFont typeface="Arial" pitchFamily="34" charset="0"/>
              <a:buChar char="•"/>
            </a:pPr>
            <a:r>
              <a:rPr lang="es-ES" sz="2800" dirty="0"/>
              <a:t>La </a:t>
            </a:r>
            <a:r>
              <a:rPr lang="es-ES" sz="2800" dirty="0" smtClean="0"/>
              <a:t>ignorancia consiguiente,</a:t>
            </a:r>
          </a:p>
          <a:p>
            <a:pPr marL="514350" indent="-514350" algn="just">
              <a:buFont typeface="Arial" pitchFamily="34" charset="0"/>
              <a:buChar char="•"/>
            </a:pPr>
            <a:r>
              <a:rPr lang="es-ES" sz="2800" dirty="0"/>
              <a:t>La </a:t>
            </a:r>
            <a:r>
              <a:rPr lang="es-ES" sz="2800" dirty="0" smtClean="0"/>
              <a:t>ignorancia vencible y</a:t>
            </a:r>
          </a:p>
          <a:p>
            <a:pPr marL="514350" indent="-514350" algn="just">
              <a:buFont typeface="Arial" pitchFamily="34" charset="0"/>
              <a:buChar char="•"/>
            </a:pPr>
            <a:r>
              <a:rPr lang="es-ES" sz="2800" dirty="0"/>
              <a:t>La </a:t>
            </a:r>
            <a:r>
              <a:rPr lang="es-ES" sz="2800" dirty="0" smtClean="0"/>
              <a:t>ignorancia invencible</a:t>
            </a:r>
          </a:p>
        </p:txBody>
      </p:sp>
    </p:spTree>
    <p:extLst>
      <p:ext uri="{BB962C8B-B14F-4D97-AF65-F5344CB8AC3E}">
        <p14:creationId xmlns:p14="http://schemas.microsoft.com/office/powerpoint/2010/main" xmlns="" val="2148968830"/>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685800"/>
            <a:ext cx="9144000" cy="1447800"/>
          </a:xfrm>
        </p:spPr>
        <p:txBody>
          <a:bodyPr>
            <a:normAutofit fontScale="90000"/>
          </a:bodyPr>
          <a:lstStyle/>
          <a:p>
            <a:pPr algn="ctr"/>
            <a:r>
              <a:rPr lang="es-ES" i="1" u="sng" dirty="0" smtClean="0"/>
              <a:t>LA IGNORANCIA ANTECEDENTE COMO IMPEDIMENTOS DEL ACTO VOLUNTARIO</a:t>
            </a:r>
            <a:endParaRPr lang="es-ES" dirty="0"/>
          </a:p>
        </p:txBody>
      </p:sp>
      <p:sp>
        <p:nvSpPr>
          <p:cNvPr id="3" name="2 Subtítulo"/>
          <p:cNvSpPr>
            <a:spLocks noGrp="1"/>
          </p:cNvSpPr>
          <p:nvPr>
            <p:ph type="subTitle" idx="1"/>
          </p:nvPr>
        </p:nvSpPr>
        <p:spPr>
          <a:xfrm>
            <a:off x="228600" y="2743200"/>
            <a:ext cx="8763000" cy="4114800"/>
          </a:xfrm>
        </p:spPr>
        <p:txBody>
          <a:bodyPr>
            <a:noAutofit/>
          </a:bodyPr>
          <a:lstStyle/>
          <a:p>
            <a:pPr marL="514350" indent="-514350" algn="just">
              <a:buFont typeface="Arial" pitchFamily="34" charset="0"/>
              <a:buChar char="•"/>
            </a:pPr>
            <a:r>
              <a:rPr lang="es-ES" sz="2800" dirty="0" smtClean="0"/>
              <a:t>La ignorancia antecedente: (la que precede al acto voluntario y es causa de que se actúe de tal o cual manera), anula la voluntariedad.</a:t>
            </a:r>
          </a:p>
          <a:p>
            <a:pPr marL="514350" indent="-514350" algn="just">
              <a:buFont typeface="Arial" pitchFamily="34" charset="0"/>
              <a:buChar char="•"/>
            </a:pPr>
            <a:r>
              <a:rPr lang="es-ES" sz="2800" dirty="0" smtClean="0"/>
              <a:t>POR EJEMPLO: alguien que va de viaje a Miami le dicen que lleve un paquete que contiene, según aseguran, puro habanos.  Pero resulta que, en realidad, tal paquete contenía cocaína.  En este caso la ignorancia exime de la culpa.</a:t>
            </a:r>
          </a:p>
        </p:txBody>
      </p:sp>
    </p:spTree>
    <p:extLst>
      <p:ext uri="{BB962C8B-B14F-4D97-AF65-F5344CB8AC3E}">
        <p14:creationId xmlns:p14="http://schemas.microsoft.com/office/powerpoint/2010/main" xmlns="" val="2079373556"/>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685800"/>
            <a:ext cx="9144000" cy="1447800"/>
          </a:xfrm>
        </p:spPr>
        <p:txBody>
          <a:bodyPr>
            <a:normAutofit fontScale="90000"/>
          </a:bodyPr>
          <a:lstStyle/>
          <a:p>
            <a:pPr algn="ctr"/>
            <a:r>
              <a:rPr lang="es-ES" i="1" u="sng" dirty="0" smtClean="0"/>
              <a:t>LA IGNORANCIA CONSIGUIENTE COMO IMPEDIMENTOS DEL ACTO VOLUNTARIO</a:t>
            </a:r>
            <a:endParaRPr lang="es-ES" dirty="0"/>
          </a:p>
        </p:txBody>
      </p:sp>
      <p:sp>
        <p:nvSpPr>
          <p:cNvPr id="3" name="2 Subtítulo"/>
          <p:cNvSpPr>
            <a:spLocks noGrp="1"/>
          </p:cNvSpPr>
          <p:nvPr>
            <p:ph type="subTitle" idx="1"/>
          </p:nvPr>
        </p:nvSpPr>
        <p:spPr>
          <a:xfrm>
            <a:off x="228600" y="2743200"/>
            <a:ext cx="8763000" cy="4114800"/>
          </a:xfrm>
        </p:spPr>
        <p:txBody>
          <a:bodyPr>
            <a:noAutofit/>
          </a:bodyPr>
          <a:lstStyle/>
          <a:p>
            <a:pPr marL="514350" indent="-514350" algn="just">
              <a:buFont typeface="Arial" pitchFamily="34" charset="0"/>
              <a:buChar char="•"/>
            </a:pPr>
            <a:r>
              <a:rPr lang="es-ES" sz="2800" dirty="0" smtClean="0"/>
              <a:t>La ignorancia consiguiente: (la que sigue al acto voluntario.  Supone una negligencia deliberada en averiguar la verdad, por tanto no anula la voluntariedad del acto, aunque la puede disminuir.</a:t>
            </a:r>
          </a:p>
          <a:p>
            <a:pPr marL="514350" indent="-514350" algn="just">
              <a:buFont typeface="Arial" pitchFamily="34" charset="0"/>
              <a:buChar char="•"/>
            </a:pPr>
            <a:r>
              <a:rPr lang="es-ES" sz="2800" dirty="0"/>
              <a:t>POR EJEMPLO: </a:t>
            </a:r>
            <a:r>
              <a:rPr lang="es-ES" sz="2800" dirty="0" smtClean="0"/>
              <a:t>el médico que daña o mata al enfermo por no haberse tomado el tiempo de estudiar o conocer mejor su enfermedad.</a:t>
            </a:r>
          </a:p>
        </p:txBody>
      </p:sp>
    </p:spTree>
    <p:extLst>
      <p:ext uri="{BB962C8B-B14F-4D97-AF65-F5344CB8AC3E}">
        <p14:creationId xmlns:p14="http://schemas.microsoft.com/office/powerpoint/2010/main" xmlns="" val="2636144572"/>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685800"/>
            <a:ext cx="9144000" cy="1447800"/>
          </a:xfrm>
        </p:spPr>
        <p:txBody>
          <a:bodyPr>
            <a:normAutofit fontScale="90000"/>
          </a:bodyPr>
          <a:lstStyle/>
          <a:p>
            <a:pPr algn="ctr"/>
            <a:r>
              <a:rPr lang="es-ES" i="1" u="sng" dirty="0" smtClean="0"/>
              <a:t>LA IGNORANCIA VENCIBLE COMO IMPEDIMENTOS DEL ACTO VOLUNTARIO</a:t>
            </a:r>
            <a:endParaRPr lang="es-ES" dirty="0"/>
          </a:p>
        </p:txBody>
      </p:sp>
      <p:sp>
        <p:nvSpPr>
          <p:cNvPr id="3" name="2 Subtítulo"/>
          <p:cNvSpPr>
            <a:spLocks noGrp="1"/>
          </p:cNvSpPr>
          <p:nvPr>
            <p:ph type="subTitle" idx="1"/>
          </p:nvPr>
        </p:nvSpPr>
        <p:spPr>
          <a:xfrm>
            <a:off x="228600" y="2743200"/>
            <a:ext cx="8763000" cy="4114800"/>
          </a:xfrm>
        </p:spPr>
        <p:txBody>
          <a:bodyPr>
            <a:noAutofit/>
          </a:bodyPr>
          <a:lstStyle/>
          <a:p>
            <a:pPr marL="514350" indent="-514350" algn="just">
              <a:buFont typeface="Arial" pitchFamily="34" charset="0"/>
              <a:buChar char="•"/>
            </a:pPr>
            <a:r>
              <a:rPr lang="es-ES" sz="2800" dirty="0" smtClean="0"/>
              <a:t>La ignorancia vencible: (la que, dadas las circunstancias, no puede ser vencida o superada por el sujeto que la padece) exime de la responsabilidad moral. </a:t>
            </a:r>
          </a:p>
        </p:txBody>
      </p:sp>
    </p:spTree>
    <p:extLst>
      <p:ext uri="{BB962C8B-B14F-4D97-AF65-F5344CB8AC3E}">
        <p14:creationId xmlns:p14="http://schemas.microsoft.com/office/powerpoint/2010/main" xmlns="" val="4055235752"/>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685800"/>
            <a:ext cx="9144000" cy="1447800"/>
          </a:xfrm>
        </p:spPr>
        <p:txBody>
          <a:bodyPr>
            <a:normAutofit fontScale="90000"/>
          </a:bodyPr>
          <a:lstStyle/>
          <a:p>
            <a:pPr algn="ctr"/>
            <a:r>
              <a:rPr lang="es-ES" i="1" u="sng" dirty="0" smtClean="0"/>
              <a:t>LA IGNORANCIA INVENCIBLE COMO IMPEDIMENTOS DEL ACTO VOLUNTARIO</a:t>
            </a:r>
            <a:endParaRPr lang="es-ES" dirty="0"/>
          </a:p>
        </p:txBody>
      </p:sp>
      <p:sp>
        <p:nvSpPr>
          <p:cNvPr id="3" name="2 Subtítulo"/>
          <p:cNvSpPr>
            <a:spLocks noGrp="1"/>
          </p:cNvSpPr>
          <p:nvPr>
            <p:ph type="subTitle" idx="1"/>
          </p:nvPr>
        </p:nvSpPr>
        <p:spPr>
          <a:xfrm>
            <a:off x="228600" y="2743200"/>
            <a:ext cx="8763000" cy="4114800"/>
          </a:xfrm>
        </p:spPr>
        <p:txBody>
          <a:bodyPr>
            <a:noAutofit/>
          </a:bodyPr>
          <a:lstStyle/>
          <a:p>
            <a:pPr marL="514350" indent="-514350" algn="just">
              <a:buFont typeface="Arial" pitchFamily="34" charset="0"/>
              <a:buChar char="•"/>
            </a:pPr>
            <a:r>
              <a:rPr lang="es-ES" sz="2800" dirty="0" smtClean="0"/>
              <a:t>La ignorancia invencible (la que se puede eliminar o vencer con una diligencia razonable por parte del sujeto)  tampoco anula la voluntariedad y responsabilidad, aunque las </a:t>
            </a:r>
            <a:r>
              <a:rPr lang="es-ES" sz="2800" dirty="0"/>
              <a:t>p</a:t>
            </a:r>
            <a:r>
              <a:rPr lang="es-ES" sz="2800" dirty="0" smtClean="0"/>
              <a:t>uede atenuar.</a:t>
            </a:r>
          </a:p>
        </p:txBody>
      </p:sp>
    </p:spTree>
    <p:extLst>
      <p:ext uri="{BB962C8B-B14F-4D97-AF65-F5344CB8AC3E}">
        <p14:creationId xmlns:p14="http://schemas.microsoft.com/office/powerpoint/2010/main" xmlns="" val="1827675120"/>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685800"/>
            <a:ext cx="9144000" cy="1447800"/>
          </a:xfrm>
        </p:spPr>
        <p:txBody>
          <a:bodyPr>
            <a:normAutofit fontScale="90000"/>
          </a:bodyPr>
          <a:lstStyle/>
          <a:p>
            <a:pPr algn="ctr"/>
            <a:r>
              <a:rPr lang="es-ES" i="1" u="sng" dirty="0" smtClean="0"/>
              <a:t>LAS PASIONES COMO IMPEDIMENTOS DEL ACTO VOLUNTARIO</a:t>
            </a:r>
            <a:endParaRPr lang="es-ES" dirty="0"/>
          </a:p>
        </p:txBody>
      </p:sp>
      <p:sp>
        <p:nvSpPr>
          <p:cNvPr id="3" name="2 Subtítulo"/>
          <p:cNvSpPr>
            <a:spLocks noGrp="1"/>
          </p:cNvSpPr>
          <p:nvPr>
            <p:ph type="subTitle" idx="1"/>
          </p:nvPr>
        </p:nvSpPr>
        <p:spPr>
          <a:xfrm>
            <a:off x="228600" y="2743200"/>
            <a:ext cx="8763000" cy="4114800"/>
          </a:xfrm>
        </p:spPr>
        <p:txBody>
          <a:bodyPr>
            <a:noAutofit/>
          </a:bodyPr>
          <a:lstStyle/>
          <a:p>
            <a:pPr marL="514350" indent="-514350" algn="just">
              <a:buFont typeface="Arial" pitchFamily="34" charset="0"/>
              <a:buChar char="•"/>
            </a:pPr>
            <a:r>
              <a:rPr lang="es-ES" sz="2800" dirty="0" smtClean="0"/>
              <a:t>Se entiende por pasión un movimiento de la sensibilidad ante un bien o mal sensible, lo cual produce una cierta conmoción en el organismo.</a:t>
            </a:r>
          </a:p>
          <a:p>
            <a:pPr marL="514350" indent="-514350" algn="just">
              <a:buFont typeface="Arial" pitchFamily="34" charset="0"/>
              <a:buChar char="•"/>
            </a:pPr>
            <a:endParaRPr lang="es-ES" sz="2800" dirty="0" smtClean="0"/>
          </a:p>
          <a:p>
            <a:pPr marL="514350" indent="-514350" algn="just">
              <a:buFont typeface="Arial" pitchFamily="34" charset="0"/>
              <a:buChar char="•"/>
            </a:pPr>
            <a:r>
              <a:rPr lang="es-ES" sz="2800" dirty="0" smtClean="0"/>
              <a:t>Como ejemplo pueden citarse</a:t>
            </a:r>
          </a:p>
          <a:p>
            <a:pPr marL="514350" indent="-514350" algn="just">
              <a:buFont typeface="Arial" pitchFamily="34" charset="0"/>
              <a:buChar char="•"/>
            </a:pPr>
            <a:r>
              <a:rPr lang="es-ES" sz="2800" dirty="0" smtClean="0"/>
              <a:t>La ira o cólera</a:t>
            </a:r>
          </a:p>
          <a:p>
            <a:pPr marL="514350" indent="-514350" algn="just">
              <a:buFont typeface="Arial" pitchFamily="34" charset="0"/>
              <a:buChar char="•"/>
            </a:pPr>
            <a:r>
              <a:rPr lang="es-ES" sz="2800" dirty="0" smtClean="0"/>
              <a:t>El miedo,</a:t>
            </a:r>
          </a:p>
          <a:p>
            <a:pPr marL="514350" indent="-514350" algn="just">
              <a:buFont typeface="Arial" pitchFamily="34" charset="0"/>
              <a:buChar char="•"/>
            </a:pPr>
            <a:r>
              <a:rPr lang="es-ES" sz="2800" dirty="0" smtClean="0"/>
              <a:t>La concupiscencia (tendencia al goce sensual, </a:t>
            </a:r>
            <a:r>
              <a:rPr lang="es-ES" sz="2800" dirty="0" err="1" smtClean="0"/>
              <a:t>etc</a:t>
            </a:r>
            <a:r>
              <a:rPr lang="es-ES" sz="2800" dirty="0" smtClean="0"/>
              <a:t>)</a:t>
            </a:r>
            <a:endParaRPr lang="es-ES" sz="2800" dirty="0"/>
          </a:p>
        </p:txBody>
      </p:sp>
    </p:spTree>
    <p:extLst>
      <p:ext uri="{BB962C8B-B14F-4D97-AF65-F5344CB8AC3E}">
        <p14:creationId xmlns:p14="http://schemas.microsoft.com/office/powerpoint/2010/main" xmlns="" val="2416995166"/>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685800"/>
            <a:ext cx="9144000" cy="1447800"/>
          </a:xfrm>
        </p:spPr>
        <p:txBody>
          <a:bodyPr>
            <a:normAutofit fontScale="90000"/>
          </a:bodyPr>
          <a:lstStyle/>
          <a:p>
            <a:pPr algn="ctr"/>
            <a:r>
              <a:rPr lang="es-ES" i="1" u="sng" dirty="0" smtClean="0"/>
              <a:t>LAS PASIONES COMO IMPEDIMENTOS DEL ACTO VOLUNTARIO</a:t>
            </a:r>
            <a:endParaRPr lang="es-ES" dirty="0"/>
          </a:p>
        </p:txBody>
      </p:sp>
      <p:sp>
        <p:nvSpPr>
          <p:cNvPr id="3" name="2 Subtítulo"/>
          <p:cNvSpPr>
            <a:spLocks noGrp="1"/>
          </p:cNvSpPr>
          <p:nvPr>
            <p:ph type="subTitle" idx="1"/>
          </p:nvPr>
        </p:nvSpPr>
        <p:spPr>
          <a:xfrm>
            <a:off x="228600" y="2743200"/>
            <a:ext cx="8763000" cy="4114800"/>
          </a:xfrm>
        </p:spPr>
        <p:txBody>
          <a:bodyPr>
            <a:noAutofit/>
          </a:bodyPr>
          <a:lstStyle/>
          <a:p>
            <a:pPr marL="514350" indent="-514350" algn="just">
              <a:buFont typeface="Arial" pitchFamily="34" charset="0"/>
              <a:buChar char="•"/>
            </a:pPr>
            <a:r>
              <a:rPr lang="es-ES" sz="2800" dirty="0" smtClean="0"/>
              <a:t>Como principio general hay que sostener que las pasiones no anulan la voluntariedad del acto realizado bajo los efectos de la pasión.</a:t>
            </a:r>
          </a:p>
          <a:p>
            <a:pPr marL="514350" indent="-514350" algn="just">
              <a:buFont typeface="Arial" pitchFamily="34" charset="0"/>
              <a:buChar char="•"/>
            </a:pPr>
            <a:endParaRPr lang="es-ES" sz="2800" dirty="0"/>
          </a:p>
          <a:p>
            <a:pPr marL="514350" indent="-514350" algn="just">
              <a:buFont typeface="Arial" pitchFamily="34" charset="0"/>
              <a:buChar char="•"/>
            </a:pPr>
            <a:endParaRPr lang="es-ES" sz="2800" dirty="0" smtClean="0"/>
          </a:p>
          <a:p>
            <a:pPr marL="514350" indent="-514350" algn="just">
              <a:buFont typeface="Arial" pitchFamily="34" charset="0"/>
              <a:buChar char="•"/>
            </a:pPr>
            <a:r>
              <a:rPr lang="es-ES" sz="2800" dirty="0" smtClean="0"/>
              <a:t>HAY QUE PARTIR SIEMPRE DEL SUPUESTOQUE UNA PERSONA ADULTA, NORMAL Y SANA, PUEDE Y DEBE CONTROLAR SUS PASIONES.</a:t>
            </a:r>
            <a:endParaRPr lang="es-ES" sz="2800" dirty="0"/>
          </a:p>
        </p:txBody>
      </p:sp>
    </p:spTree>
    <p:extLst>
      <p:ext uri="{BB962C8B-B14F-4D97-AF65-F5344CB8AC3E}">
        <p14:creationId xmlns:p14="http://schemas.microsoft.com/office/powerpoint/2010/main" xmlns="" val="1102622921"/>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685800"/>
            <a:ext cx="9144000" cy="1447800"/>
          </a:xfrm>
        </p:spPr>
        <p:txBody>
          <a:bodyPr>
            <a:normAutofit fontScale="90000"/>
          </a:bodyPr>
          <a:lstStyle/>
          <a:p>
            <a:pPr algn="ctr"/>
            <a:r>
              <a:rPr lang="es-ES" i="1" u="sng" dirty="0" smtClean="0"/>
              <a:t>LA VIOLENCIA COMO IMPEDIMENTO DEL ACTO VOLUNTARIO</a:t>
            </a:r>
            <a:endParaRPr lang="es-ES" dirty="0"/>
          </a:p>
        </p:txBody>
      </p:sp>
      <p:sp>
        <p:nvSpPr>
          <p:cNvPr id="3" name="2 Subtítulo"/>
          <p:cNvSpPr>
            <a:spLocks noGrp="1"/>
          </p:cNvSpPr>
          <p:nvPr>
            <p:ph type="subTitle" idx="1"/>
          </p:nvPr>
        </p:nvSpPr>
        <p:spPr>
          <a:xfrm>
            <a:off x="228600" y="2743200"/>
            <a:ext cx="8763000" cy="4114800"/>
          </a:xfrm>
        </p:spPr>
        <p:txBody>
          <a:bodyPr>
            <a:noAutofit/>
          </a:bodyPr>
          <a:lstStyle/>
          <a:p>
            <a:pPr marL="514350" indent="-514350" algn="just">
              <a:buFont typeface="Arial" pitchFamily="34" charset="0"/>
              <a:buChar char="•"/>
            </a:pPr>
            <a:r>
              <a:rPr lang="es-ES" sz="2800" dirty="0" smtClean="0"/>
              <a:t>LA VIOLENCIA: se entiende por tal la fuerza o coacción, física o moral, ejercida sobre una persona para obligarla a hacer lo que no quiere o no hacer lo que quiere.</a:t>
            </a:r>
          </a:p>
          <a:p>
            <a:pPr marL="514350" indent="-514350" algn="just">
              <a:buFont typeface="Arial" pitchFamily="34" charset="0"/>
              <a:buChar char="•"/>
            </a:pPr>
            <a:r>
              <a:rPr lang="es-ES" sz="2800" dirty="0" smtClean="0"/>
              <a:t>El acto realizado por fuerza o por coacción, por lo general, no es voluntario, ya que no procede de la interioridad, sino que es impuesto desde afuera contra la voluntad del sujeto.</a:t>
            </a:r>
            <a:endParaRPr lang="es-ES" sz="2800" dirty="0"/>
          </a:p>
        </p:txBody>
      </p:sp>
    </p:spTree>
    <p:extLst>
      <p:ext uri="{BB962C8B-B14F-4D97-AF65-F5344CB8AC3E}">
        <p14:creationId xmlns:p14="http://schemas.microsoft.com/office/powerpoint/2010/main" xmlns="" val="951796164"/>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3400" y="228600"/>
            <a:ext cx="2212848" cy="3826417"/>
          </a:xfrm>
        </p:spPr>
        <p:txBody>
          <a:bodyPr>
            <a:normAutofit fontScale="90000"/>
          </a:bodyPr>
          <a:lstStyle/>
          <a:p>
            <a:pPr algn="ctr"/>
            <a:r>
              <a:rPr lang="es-ES" dirty="0" smtClean="0"/>
              <a:t>LAS CIRCUNSTANCIAS O LAS INTENSIONES NUNCA PODRAN TRANSFORMAR UN ACTO INTRÍNSICAMENTE DESHONESTO POR SU OBJETO EN UN ACTO SUBJETIVAMENTE HONESTO O JUSTIFICABLE COMO ELECCIÓN.</a:t>
            </a:r>
            <a:endParaRPr lang="es-ES" dirty="0"/>
          </a:p>
        </p:txBody>
      </p:sp>
      <p:sp>
        <p:nvSpPr>
          <p:cNvPr id="5" name="4 Marcador de texto"/>
          <p:cNvSpPr>
            <a:spLocks noGrp="1"/>
          </p:cNvSpPr>
          <p:nvPr>
            <p:ph type="body" sz="half" idx="2"/>
          </p:nvPr>
        </p:nvSpPr>
        <p:spPr>
          <a:xfrm>
            <a:off x="609600" y="4191000"/>
            <a:ext cx="2209800" cy="2179320"/>
          </a:xfrm>
        </p:spPr>
        <p:txBody>
          <a:bodyPr>
            <a:normAutofit fontScale="92500" lnSpcReduction="20000"/>
          </a:bodyPr>
          <a:lstStyle/>
          <a:p>
            <a:r>
              <a:rPr lang="es-ES" dirty="0" smtClean="0"/>
              <a:t>BIBLIOGRAFÍA:</a:t>
            </a:r>
          </a:p>
          <a:p>
            <a:endParaRPr lang="es-ES" dirty="0"/>
          </a:p>
          <a:p>
            <a:r>
              <a:rPr lang="es-ES" sz="2000" dirty="0" smtClean="0"/>
              <a:t>Marlasca, Antonio. (2003). Introducción a la </a:t>
            </a:r>
            <a:r>
              <a:rPr lang="es-ES" sz="2000" dirty="0" err="1" smtClean="0"/>
              <a:t>Etica</a:t>
            </a:r>
            <a:r>
              <a:rPr lang="es-ES" sz="2000" dirty="0" smtClean="0"/>
              <a:t>. VIII reimpresión.  Ed. UNED. San José, Costa Rica.</a:t>
            </a:r>
            <a:endParaRPr lang="es-ES" sz="2000" dirty="0"/>
          </a:p>
        </p:txBody>
      </p:sp>
      <p:sp>
        <p:nvSpPr>
          <p:cNvPr id="6" name="5 Marcador de posición de imagen"/>
          <p:cNvSpPr>
            <a:spLocks noGrp="1"/>
          </p:cNvSpPr>
          <p:nvPr>
            <p:ph type="pic" idx="1"/>
          </p:nvPr>
        </p:nvSpPr>
        <p:spPr/>
      </p:sp>
      <p:pic>
        <p:nvPicPr>
          <p:cNvPr id="1027" name="Picture 3" descr="F:\PC VILLAR 2010\LIBROS 2010\LIBROS ESCANEADOS\LIBRO ETICA\Ética 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16621015">
            <a:off x="3681084" y="521032"/>
            <a:ext cx="4055285" cy="524390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8620446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09600" y="5862"/>
            <a:ext cx="7851648" cy="1828800"/>
          </a:xfrm>
        </p:spPr>
        <p:txBody>
          <a:bodyPr/>
          <a:lstStyle/>
          <a:p>
            <a:pPr algn="ctr"/>
            <a:r>
              <a:rPr lang="es-ES" dirty="0" smtClean="0"/>
              <a:t>EL ACTO HUMANO</a:t>
            </a:r>
            <a:endParaRPr lang="es-ES" dirty="0"/>
          </a:p>
        </p:txBody>
      </p:sp>
      <p:sp>
        <p:nvSpPr>
          <p:cNvPr id="3" name="2 Subtítulo"/>
          <p:cNvSpPr>
            <a:spLocks noGrp="1"/>
          </p:cNvSpPr>
          <p:nvPr>
            <p:ph type="subTitle" idx="1"/>
          </p:nvPr>
        </p:nvSpPr>
        <p:spPr>
          <a:xfrm>
            <a:off x="533400" y="2209800"/>
            <a:ext cx="8382000" cy="2771336"/>
          </a:xfrm>
        </p:spPr>
        <p:txBody>
          <a:bodyPr>
            <a:normAutofit/>
          </a:bodyPr>
          <a:lstStyle/>
          <a:p>
            <a:pPr marL="457200" indent="-457200" algn="just">
              <a:buFont typeface="Arial" pitchFamily="34" charset="0"/>
              <a:buChar char="•"/>
            </a:pPr>
            <a:r>
              <a:rPr lang="es-ES" sz="4000" dirty="0" smtClean="0"/>
              <a:t>Es una acción que se realiza</a:t>
            </a:r>
          </a:p>
          <a:p>
            <a:pPr algn="just"/>
            <a:r>
              <a:rPr lang="es-ES" sz="4000" dirty="0" smtClean="0"/>
              <a:t>A) con deliberación de la razón</a:t>
            </a:r>
          </a:p>
          <a:p>
            <a:pPr algn="just"/>
            <a:r>
              <a:rPr lang="es-ES" sz="4000" dirty="0" smtClean="0"/>
              <a:t>B) con determinación de la voluntad</a:t>
            </a:r>
          </a:p>
          <a:p>
            <a:pPr marL="457200" indent="-457200" algn="just">
              <a:buFont typeface="Arial" pitchFamily="34" charset="0"/>
              <a:buChar char="•"/>
            </a:pPr>
            <a:endParaRPr lang="es-ES" sz="4000" dirty="0"/>
          </a:p>
        </p:txBody>
      </p:sp>
    </p:spTree>
    <p:extLst>
      <p:ext uri="{BB962C8B-B14F-4D97-AF65-F5344CB8AC3E}">
        <p14:creationId xmlns:p14="http://schemas.microsoft.com/office/powerpoint/2010/main" xmlns="" val="2858769888"/>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09600" y="5862"/>
            <a:ext cx="7851648" cy="1828800"/>
          </a:xfrm>
        </p:spPr>
        <p:txBody>
          <a:bodyPr/>
          <a:lstStyle/>
          <a:p>
            <a:pPr algn="ctr"/>
            <a:r>
              <a:rPr lang="es-ES" dirty="0" smtClean="0"/>
              <a:t>EL ACTO HUMANO</a:t>
            </a:r>
            <a:endParaRPr lang="es-ES" dirty="0"/>
          </a:p>
        </p:txBody>
      </p:sp>
      <p:sp>
        <p:nvSpPr>
          <p:cNvPr id="3" name="2 Subtítulo"/>
          <p:cNvSpPr>
            <a:spLocks noGrp="1"/>
          </p:cNvSpPr>
          <p:nvPr>
            <p:ph type="subTitle" idx="1"/>
          </p:nvPr>
        </p:nvSpPr>
        <p:spPr>
          <a:xfrm>
            <a:off x="533400" y="2209800"/>
            <a:ext cx="8382000" cy="2771336"/>
          </a:xfrm>
        </p:spPr>
        <p:txBody>
          <a:bodyPr>
            <a:noAutofit/>
          </a:bodyPr>
          <a:lstStyle/>
          <a:p>
            <a:pPr algn="just"/>
            <a:r>
              <a:rPr lang="es-ES" sz="3600" dirty="0"/>
              <a:t>Implica</a:t>
            </a:r>
            <a:r>
              <a:rPr lang="es-ES" sz="3600" dirty="0" smtClean="0"/>
              <a:t>…</a:t>
            </a:r>
          </a:p>
          <a:p>
            <a:pPr marL="571500" indent="-571500" algn="ctr">
              <a:buFont typeface="Arial" pitchFamily="34" charset="0"/>
              <a:buChar char="•"/>
            </a:pPr>
            <a:r>
              <a:rPr lang="es-ES" sz="3600" dirty="0"/>
              <a:t>Conocimiento</a:t>
            </a:r>
            <a:r>
              <a:rPr lang="es-ES" sz="3600" dirty="0" smtClean="0"/>
              <a:t> y</a:t>
            </a:r>
          </a:p>
          <a:p>
            <a:pPr marL="571500" indent="-571500" algn="ctr">
              <a:buFont typeface="Arial" pitchFamily="34" charset="0"/>
              <a:buChar char="•"/>
            </a:pPr>
            <a:r>
              <a:rPr lang="es-ES" sz="3600" dirty="0"/>
              <a:t>Voluntariedad</a:t>
            </a:r>
          </a:p>
          <a:p>
            <a:pPr marL="571500" indent="-571500">
              <a:buFont typeface="Arial" pitchFamily="34" charset="0"/>
              <a:buChar char="•"/>
            </a:pPr>
            <a:endParaRPr lang="es-ES" sz="3600" dirty="0" smtClean="0"/>
          </a:p>
          <a:p>
            <a:pPr marL="571500" indent="-571500">
              <a:buFont typeface="Arial" pitchFamily="34" charset="0"/>
              <a:buChar char="•"/>
            </a:pPr>
            <a:r>
              <a:rPr lang="es-ES" sz="3600" dirty="0" smtClean="0"/>
              <a:t>…</a:t>
            </a:r>
            <a:r>
              <a:rPr lang="es-ES" sz="3600" dirty="0"/>
              <a:t>de</a:t>
            </a:r>
            <a:r>
              <a:rPr lang="es-ES" sz="3600" dirty="0" smtClean="0"/>
              <a:t> lo que </a:t>
            </a:r>
            <a:r>
              <a:rPr lang="es-ES" sz="3600" dirty="0"/>
              <a:t>se</a:t>
            </a:r>
            <a:r>
              <a:rPr lang="es-ES" sz="3600" dirty="0" smtClean="0"/>
              <a:t> </a:t>
            </a:r>
            <a:r>
              <a:rPr lang="es-ES" sz="3600" dirty="0"/>
              <a:t>hace</a:t>
            </a:r>
          </a:p>
        </p:txBody>
      </p:sp>
    </p:spTree>
    <p:extLst>
      <p:ext uri="{BB962C8B-B14F-4D97-AF65-F5344CB8AC3E}">
        <p14:creationId xmlns:p14="http://schemas.microsoft.com/office/powerpoint/2010/main" xmlns="" val="4025044030"/>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09600" y="5862"/>
            <a:ext cx="7851648" cy="1828800"/>
          </a:xfrm>
        </p:spPr>
        <p:txBody>
          <a:bodyPr/>
          <a:lstStyle/>
          <a:p>
            <a:pPr algn="ctr"/>
            <a:r>
              <a:rPr lang="es-ES" dirty="0" smtClean="0"/>
              <a:t>EL ACTO HUMANO</a:t>
            </a:r>
            <a:endParaRPr lang="es-ES" dirty="0"/>
          </a:p>
        </p:txBody>
      </p:sp>
      <p:sp>
        <p:nvSpPr>
          <p:cNvPr id="3" name="2 Subtítulo"/>
          <p:cNvSpPr>
            <a:spLocks noGrp="1"/>
          </p:cNvSpPr>
          <p:nvPr>
            <p:ph type="subTitle" idx="1"/>
          </p:nvPr>
        </p:nvSpPr>
        <p:spPr>
          <a:xfrm>
            <a:off x="533400" y="2209800"/>
            <a:ext cx="8382000" cy="2771336"/>
          </a:xfrm>
        </p:spPr>
        <p:txBody>
          <a:bodyPr>
            <a:noAutofit/>
          </a:bodyPr>
          <a:lstStyle/>
          <a:p>
            <a:pPr algn="just"/>
            <a:r>
              <a:rPr lang="es-ES" sz="3600" dirty="0" smtClean="0"/>
              <a:t>Requiere que estas dos condiciones</a:t>
            </a:r>
          </a:p>
          <a:p>
            <a:pPr marL="742950" indent="-742950" algn="just">
              <a:buFont typeface="+mj-lt"/>
              <a:buAutoNum type="arabicPeriod"/>
            </a:pPr>
            <a:r>
              <a:rPr lang="es-ES" sz="3600" dirty="0" smtClean="0"/>
              <a:t>Conocimiento y</a:t>
            </a:r>
          </a:p>
          <a:p>
            <a:pPr marL="742950" indent="-742950" algn="just">
              <a:buFont typeface="+mj-lt"/>
              <a:buAutoNum type="arabicPeriod"/>
            </a:pPr>
            <a:r>
              <a:rPr lang="es-ES" sz="3600" dirty="0" smtClean="0"/>
              <a:t>Voluntariedad</a:t>
            </a:r>
          </a:p>
          <a:p>
            <a:pPr algn="just"/>
            <a:r>
              <a:rPr lang="es-ES" sz="3600" dirty="0" smtClean="0"/>
              <a:t>Deban darse simultáneamente.</a:t>
            </a:r>
          </a:p>
          <a:p>
            <a:pPr marL="571500" indent="-571500" algn="just">
              <a:buFont typeface="Arial" pitchFamily="34" charset="0"/>
              <a:buChar char="•"/>
            </a:pPr>
            <a:endParaRPr lang="es-ES" sz="3600" dirty="0" smtClean="0"/>
          </a:p>
          <a:p>
            <a:pPr algn="just"/>
            <a:r>
              <a:rPr lang="es-ES" sz="3600" dirty="0" smtClean="0"/>
              <a:t>Si falta una de ellas o las dos condiciones no se da propiamente un acto humano.</a:t>
            </a:r>
            <a:endParaRPr lang="es-ES" sz="3600" dirty="0"/>
          </a:p>
        </p:txBody>
      </p:sp>
    </p:spTree>
    <p:extLst>
      <p:ext uri="{BB962C8B-B14F-4D97-AF65-F5344CB8AC3E}">
        <p14:creationId xmlns:p14="http://schemas.microsoft.com/office/powerpoint/2010/main" xmlns="" val="4054332836"/>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09600" y="5862"/>
            <a:ext cx="7851648" cy="1828800"/>
          </a:xfrm>
        </p:spPr>
        <p:txBody>
          <a:bodyPr/>
          <a:lstStyle/>
          <a:p>
            <a:pPr algn="ctr"/>
            <a:r>
              <a:rPr lang="es-ES" dirty="0" smtClean="0"/>
              <a:t>EL ACTO HUMANO</a:t>
            </a:r>
            <a:endParaRPr lang="es-ES" dirty="0"/>
          </a:p>
        </p:txBody>
      </p:sp>
      <p:sp>
        <p:nvSpPr>
          <p:cNvPr id="3" name="2 Subtítulo"/>
          <p:cNvSpPr>
            <a:spLocks noGrp="1"/>
          </p:cNvSpPr>
          <p:nvPr>
            <p:ph type="subTitle" idx="1"/>
          </p:nvPr>
        </p:nvSpPr>
        <p:spPr>
          <a:xfrm>
            <a:off x="533400" y="2209800"/>
            <a:ext cx="8382000" cy="2771336"/>
          </a:xfrm>
        </p:spPr>
        <p:txBody>
          <a:bodyPr>
            <a:noAutofit/>
          </a:bodyPr>
          <a:lstStyle/>
          <a:p>
            <a:pPr algn="just"/>
            <a:r>
              <a:rPr lang="es-ES" sz="3600" dirty="0" smtClean="0"/>
              <a:t>En este sentido equivale a:</a:t>
            </a:r>
          </a:p>
          <a:p>
            <a:pPr marL="914400" lvl="1" indent="-457200" algn="just">
              <a:buFont typeface="Arial" pitchFamily="34" charset="0"/>
              <a:buChar char="•"/>
            </a:pPr>
            <a:r>
              <a:rPr lang="es-ES" sz="3400" dirty="0" smtClean="0"/>
              <a:t>ACTO VOLUNTARIO</a:t>
            </a:r>
          </a:p>
          <a:p>
            <a:pPr marL="914400" lvl="1" indent="-457200" algn="just">
              <a:buFont typeface="Arial" pitchFamily="34" charset="0"/>
              <a:buChar char="•"/>
            </a:pPr>
            <a:r>
              <a:rPr lang="es-ES" sz="3400" dirty="0" smtClean="0"/>
              <a:t>ACTO LIBRE</a:t>
            </a:r>
          </a:p>
          <a:p>
            <a:pPr marL="914400" lvl="1" indent="-457200" algn="just">
              <a:buFont typeface="Arial" pitchFamily="34" charset="0"/>
              <a:buChar char="•"/>
            </a:pPr>
            <a:r>
              <a:rPr lang="es-ES" sz="3400" dirty="0" smtClean="0"/>
              <a:t>ACTO IMPUTABLE</a:t>
            </a:r>
          </a:p>
          <a:p>
            <a:pPr marL="914400" lvl="1" indent="-457200" algn="just">
              <a:buFont typeface="Arial" pitchFamily="34" charset="0"/>
              <a:buChar char="•"/>
            </a:pPr>
            <a:r>
              <a:rPr lang="es-ES" sz="3400" dirty="0" smtClean="0"/>
              <a:t>ACTO MORAL</a:t>
            </a:r>
          </a:p>
        </p:txBody>
      </p:sp>
    </p:spTree>
    <p:extLst>
      <p:ext uri="{BB962C8B-B14F-4D97-AF65-F5344CB8AC3E}">
        <p14:creationId xmlns:p14="http://schemas.microsoft.com/office/powerpoint/2010/main" xmlns="" val="2992959514"/>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0"/>
            <a:ext cx="7851648" cy="2362200"/>
          </a:xfrm>
        </p:spPr>
        <p:txBody>
          <a:bodyPr>
            <a:normAutofit fontScale="90000"/>
          </a:bodyPr>
          <a:lstStyle/>
          <a:p>
            <a:pPr algn="ctr"/>
            <a:r>
              <a:rPr lang="es-ES" dirty="0" smtClean="0"/>
              <a:t>A LA ETICA SÓLO LE INTERESAN LOS ACTOS HUMANOS</a:t>
            </a:r>
            <a:endParaRPr lang="es-ES" dirty="0"/>
          </a:p>
        </p:txBody>
      </p:sp>
      <p:sp>
        <p:nvSpPr>
          <p:cNvPr id="3" name="2 Subtítulo"/>
          <p:cNvSpPr>
            <a:spLocks noGrp="1"/>
          </p:cNvSpPr>
          <p:nvPr>
            <p:ph type="subTitle" idx="1"/>
          </p:nvPr>
        </p:nvSpPr>
        <p:spPr>
          <a:xfrm>
            <a:off x="533400" y="2209800"/>
            <a:ext cx="8382000" cy="2771336"/>
          </a:xfrm>
        </p:spPr>
        <p:txBody>
          <a:bodyPr>
            <a:noAutofit/>
          </a:bodyPr>
          <a:lstStyle/>
          <a:p>
            <a:pPr algn="just"/>
            <a:r>
              <a:rPr lang="es-ES" sz="3600" dirty="0" smtClean="0"/>
              <a:t>Es decir, </a:t>
            </a:r>
          </a:p>
          <a:p>
            <a:pPr algn="just"/>
            <a:r>
              <a:rPr lang="es-ES" sz="3600" dirty="0" smtClean="0"/>
              <a:t>LOS ACTOS </a:t>
            </a:r>
            <a:r>
              <a:rPr lang="es-ES" sz="3400" dirty="0" smtClean="0"/>
              <a:t> </a:t>
            </a:r>
            <a:r>
              <a:rPr lang="es-ES" sz="3600" dirty="0" smtClean="0"/>
              <a:t>VOLUNTARIOS</a:t>
            </a:r>
          </a:p>
          <a:p>
            <a:pPr algn="just"/>
            <a:r>
              <a:rPr lang="es-ES" sz="3600" dirty="0" smtClean="0"/>
              <a:t>LOS ACTOS LIBRES</a:t>
            </a:r>
          </a:p>
          <a:p>
            <a:pPr algn="just"/>
            <a:r>
              <a:rPr lang="es-ES" sz="3600" dirty="0" smtClean="0"/>
              <a:t>LOS ACTOS IMPUTABLES Y</a:t>
            </a:r>
          </a:p>
          <a:p>
            <a:pPr algn="just"/>
            <a:r>
              <a:rPr lang="es-ES" sz="3600" dirty="0" smtClean="0"/>
              <a:t>LOS ACTOS MORALES</a:t>
            </a:r>
            <a:endParaRPr lang="es-ES" sz="3400" dirty="0" smtClean="0"/>
          </a:p>
        </p:txBody>
      </p:sp>
    </p:spTree>
    <p:extLst>
      <p:ext uri="{BB962C8B-B14F-4D97-AF65-F5344CB8AC3E}">
        <p14:creationId xmlns:p14="http://schemas.microsoft.com/office/powerpoint/2010/main" xmlns="" val="2155408334"/>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0"/>
            <a:ext cx="9144000" cy="1066800"/>
          </a:xfrm>
        </p:spPr>
        <p:txBody>
          <a:bodyPr>
            <a:normAutofit/>
          </a:bodyPr>
          <a:lstStyle/>
          <a:p>
            <a:pPr algn="ctr"/>
            <a:r>
              <a:rPr lang="es-ES" dirty="0" smtClean="0"/>
              <a:t>A LA ETICA NO LE INTERESAN</a:t>
            </a:r>
            <a:endParaRPr lang="es-ES" dirty="0"/>
          </a:p>
        </p:txBody>
      </p:sp>
      <p:sp>
        <p:nvSpPr>
          <p:cNvPr id="3" name="2 Subtítulo"/>
          <p:cNvSpPr>
            <a:spLocks noGrp="1"/>
          </p:cNvSpPr>
          <p:nvPr>
            <p:ph type="subTitle" idx="1"/>
          </p:nvPr>
        </p:nvSpPr>
        <p:spPr>
          <a:xfrm>
            <a:off x="228600" y="1371600"/>
            <a:ext cx="8382000" cy="5486400"/>
          </a:xfrm>
        </p:spPr>
        <p:txBody>
          <a:bodyPr>
            <a:noAutofit/>
          </a:bodyPr>
          <a:lstStyle/>
          <a:p>
            <a:pPr marL="571500" indent="-571500" algn="just">
              <a:buFont typeface="Arial" pitchFamily="34" charset="0"/>
              <a:buChar char="•"/>
            </a:pPr>
            <a:r>
              <a:rPr lang="es-ES" sz="2800" dirty="0" smtClean="0"/>
              <a:t>LOS ACTOS MERAMENTE NATURALES.</a:t>
            </a:r>
          </a:p>
          <a:p>
            <a:pPr marL="571500" indent="-571500" algn="just">
              <a:buFont typeface="Arial" pitchFamily="34" charset="0"/>
              <a:buChar char="•"/>
            </a:pPr>
            <a:r>
              <a:rPr lang="es-ES" sz="2800" dirty="0"/>
              <a:t>LOS</a:t>
            </a:r>
            <a:r>
              <a:rPr lang="es-ES" sz="2800" dirty="0" smtClean="0"/>
              <a:t> ACTOS  FISIOLÓGICOS (como la digestión),</a:t>
            </a:r>
          </a:p>
          <a:p>
            <a:pPr marL="457200" indent="-457200" algn="just">
              <a:buFont typeface="Arial" pitchFamily="34" charset="0"/>
              <a:buChar char="•"/>
            </a:pPr>
            <a:r>
              <a:rPr lang="es-ES" sz="2800" dirty="0" smtClean="0"/>
              <a:t>LOS ACTOS FÌSICAMENTE FORZADOS O COACCIONADOS TOTALMENTE,</a:t>
            </a:r>
          </a:p>
          <a:p>
            <a:pPr marL="457200" indent="-457200" algn="just">
              <a:buFont typeface="Arial" pitchFamily="34" charset="0"/>
              <a:buChar char="•"/>
            </a:pPr>
            <a:r>
              <a:rPr lang="es-ES" sz="2800" dirty="0" smtClean="0"/>
              <a:t>LOS ACTOS NO-IMPUTABLES </a:t>
            </a:r>
            <a:r>
              <a:rPr lang="es-ES" sz="3400" dirty="0" smtClean="0"/>
              <a:t>(los que realizan los enfermos mentales graves, los niños pequeños, entre otros).</a:t>
            </a:r>
          </a:p>
          <a:p>
            <a:pPr algn="just"/>
            <a:r>
              <a:rPr lang="es-ES" sz="3200" dirty="0" smtClean="0"/>
              <a:t>TODOS ESTOS ACTOS NO SON MORALES NI INMORALES, SINO LITERALMENTE AMORALES, ES DECIR AL MARGEN DE LA MORALIDAD</a:t>
            </a:r>
          </a:p>
          <a:p>
            <a:pPr marL="457200" indent="-457200" algn="just">
              <a:buFont typeface="Arial" pitchFamily="34" charset="0"/>
              <a:buChar char="•"/>
            </a:pPr>
            <a:endParaRPr lang="es-ES" sz="3400" dirty="0" smtClean="0"/>
          </a:p>
          <a:p>
            <a:pPr algn="just"/>
            <a:r>
              <a:rPr lang="es-ES" sz="3600" dirty="0" smtClean="0"/>
              <a:t>VOLUNTARIOS</a:t>
            </a:r>
          </a:p>
          <a:p>
            <a:pPr algn="just"/>
            <a:r>
              <a:rPr lang="es-ES" sz="3600" dirty="0" smtClean="0"/>
              <a:t>LOS ACTOS LIBRES</a:t>
            </a:r>
          </a:p>
          <a:p>
            <a:pPr algn="just"/>
            <a:r>
              <a:rPr lang="es-ES" sz="3600" dirty="0" smtClean="0"/>
              <a:t>LOS ACTOS IMPUTABLES Y</a:t>
            </a:r>
          </a:p>
          <a:p>
            <a:pPr algn="just"/>
            <a:r>
              <a:rPr lang="es-ES" sz="3600" dirty="0" smtClean="0"/>
              <a:t>LOS ACTOS MORALES</a:t>
            </a:r>
            <a:endParaRPr lang="es-ES" sz="3400" dirty="0" smtClean="0"/>
          </a:p>
        </p:txBody>
      </p:sp>
    </p:spTree>
    <p:extLst>
      <p:ext uri="{BB962C8B-B14F-4D97-AF65-F5344CB8AC3E}">
        <p14:creationId xmlns:p14="http://schemas.microsoft.com/office/powerpoint/2010/main" xmlns="" val="3161832332"/>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09600" y="5862"/>
            <a:ext cx="7851648" cy="1828800"/>
          </a:xfrm>
        </p:spPr>
        <p:txBody>
          <a:bodyPr/>
          <a:lstStyle/>
          <a:p>
            <a:pPr algn="ctr"/>
            <a:r>
              <a:rPr lang="es-ES" dirty="0" smtClean="0"/>
              <a:t>EL ACTO MORAL</a:t>
            </a:r>
            <a:endParaRPr lang="es-ES" dirty="0"/>
          </a:p>
        </p:txBody>
      </p:sp>
      <p:sp>
        <p:nvSpPr>
          <p:cNvPr id="3" name="2 Subtítulo"/>
          <p:cNvSpPr>
            <a:spLocks noGrp="1"/>
          </p:cNvSpPr>
          <p:nvPr>
            <p:ph type="subTitle" idx="1"/>
          </p:nvPr>
        </p:nvSpPr>
        <p:spPr>
          <a:xfrm>
            <a:off x="533400" y="2209800"/>
            <a:ext cx="8382000" cy="2771336"/>
          </a:xfrm>
        </p:spPr>
        <p:txBody>
          <a:bodyPr>
            <a:noAutofit/>
          </a:bodyPr>
          <a:lstStyle/>
          <a:p>
            <a:pPr algn="just"/>
            <a:r>
              <a:rPr lang="es-ES" sz="3600" dirty="0" smtClean="0"/>
              <a:t>Supone, </a:t>
            </a:r>
            <a:r>
              <a:rPr lang="es-ES" sz="3600" dirty="0" err="1" smtClean="0"/>
              <a:t>pués</a:t>
            </a:r>
            <a:r>
              <a:rPr lang="es-ES" sz="3600" dirty="0" smtClean="0"/>
              <a:t>, el ACTO HUMANO o el ACTO VOLUNTARIO que implica proceder desde la interioridad y con conocimiento del fin al que se ordena la acción que se realiza.</a:t>
            </a:r>
            <a:endParaRPr lang="es-ES" sz="3400" dirty="0" smtClean="0"/>
          </a:p>
        </p:txBody>
      </p:sp>
    </p:spTree>
    <p:extLst>
      <p:ext uri="{BB962C8B-B14F-4D97-AF65-F5344CB8AC3E}">
        <p14:creationId xmlns:p14="http://schemas.microsoft.com/office/powerpoint/2010/main" xmlns="" val="716492755"/>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361</TotalTime>
  <Words>1266</Words>
  <Application>Microsoft Office PowerPoint</Application>
  <PresentationFormat>Presentación en pantalla (4:3)</PresentationFormat>
  <Paragraphs>122</Paragraphs>
  <Slides>28</Slides>
  <Notes>0</Notes>
  <HiddenSlides>0</HiddenSlides>
  <MMClips>0</MMClips>
  <ScaleCrop>false</ScaleCrop>
  <HeadingPairs>
    <vt:vector size="4" baseType="variant">
      <vt:variant>
        <vt:lpstr>Tema</vt:lpstr>
      </vt:variant>
      <vt:variant>
        <vt:i4>2</vt:i4>
      </vt:variant>
      <vt:variant>
        <vt:lpstr>Títulos de diapositiva</vt:lpstr>
      </vt:variant>
      <vt:variant>
        <vt:i4>28</vt:i4>
      </vt:variant>
    </vt:vector>
  </HeadingPairs>
  <TitlesOfParts>
    <vt:vector size="30" baseType="lpstr">
      <vt:lpstr>Flujo</vt:lpstr>
      <vt:lpstr>1_Flujo</vt:lpstr>
      <vt:lpstr>EL ACTO HUMANO EL ACTO VOLUNTARIO EL ACTO MORAL </vt:lpstr>
      <vt:lpstr>EL ACTO HUMANO</vt:lpstr>
      <vt:lpstr>EL ACTO HUMANO</vt:lpstr>
      <vt:lpstr>EL ACTO HUMANO</vt:lpstr>
      <vt:lpstr>EL ACTO HUMANO</vt:lpstr>
      <vt:lpstr>EL ACTO HUMANO</vt:lpstr>
      <vt:lpstr>A LA ETICA SÓLO LE INTERESAN LOS ACTOS HUMANOS</vt:lpstr>
      <vt:lpstr>A LA ETICA NO LE INTERESAN</vt:lpstr>
      <vt:lpstr>EL ACTO MORAL</vt:lpstr>
      <vt:lpstr>TIPOS DE ACTOS VOLUNTARIOS según se realicen</vt:lpstr>
      <vt:lpstr>TIPOS DE ACTOS VOLUNTARIOS según la moral</vt:lpstr>
      <vt:lpstr>LOS CRITERIOS, LOS ELEMENTOS O LOS FACTORES QUE EN RELACIÓN CON LA RAZÓN, CONSTITUYEN LA MORALIDAD DE LOS ACTOS HUMANOS SON:</vt:lpstr>
      <vt:lpstr>EL OBJETO COMO UNO DE LOS CRITERIOS, LOS ELEMENTOS O LOS FACTORES QUE EN RELACIÓN CON LA RAZÓN, CONSTITUYEN LA MORALIDAD DE LOS ACTOS HUMANOS ES:</vt:lpstr>
      <vt:lpstr>EL OBJETO DEL ACTO</vt:lpstr>
      <vt:lpstr>LAS CIRCUNSTANCIAS COMO UNO DE LOS CRITERIOS, LOS ELEMENTOS O LOS FACTORES QUE EN RELACIÓN CON LA RAZÓN, CONSTITUYEN LA MORALIDAD DE LOS ACTOS HUMANOS ES:</vt:lpstr>
      <vt:lpstr>LAS CIRCUNSTANCIAS O SITUACIÓN DEL ACTO</vt:lpstr>
      <vt:lpstr> LA INTENSIONALIDAD COMO UNO DE LOS CRITERIOS, LOS ELEMENTOS O LOS FACTORES QUE EN RELACIÓN CON LA RAZÓN, CONSTITUYEN LA MORALIDAD DE LOS ACTOS HUMANOS ES:</vt:lpstr>
      <vt:lpstr>LA INTENSIONALIDAD DEL ACTO</vt:lpstr>
      <vt:lpstr>LOS IMPEDIMENTOS DEL ACTO VOLUNTARIO</vt:lpstr>
      <vt:lpstr>LA IGNORANCIA COMO IMPEDIMENTOS DEL ACTO VOLUNTARIO</vt:lpstr>
      <vt:lpstr>LA IGNORANCIA ANTECEDENTE COMO IMPEDIMENTOS DEL ACTO VOLUNTARIO</vt:lpstr>
      <vt:lpstr>LA IGNORANCIA CONSIGUIENTE COMO IMPEDIMENTOS DEL ACTO VOLUNTARIO</vt:lpstr>
      <vt:lpstr>LA IGNORANCIA VENCIBLE COMO IMPEDIMENTOS DEL ACTO VOLUNTARIO</vt:lpstr>
      <vt:lpstr>LA IGNORANCIA INVENCIBLE COMO IMPEDIMENTOS DEL ACTO VOLUNTARIO</vt:lpstr>
      <vt:lpstr>LAS PASIONES COMO IMPEDIMENTOS DEL ACTO VOLUNTARIO</vt:lpstr>
      <vt:lpstr>LAS PASIONES COMO IMPEDIMENTOS DEL ACTO VOLUNTARIO</vt:lpstr>
      <vt:lpstr>LA VIOLENCIA COMO IMPEDIMENTO DEL ACTO VOLUNTARIO</vt:lpstr>
      <vt:lpstr>LAS CIRCUNSTANCIAS O LAS INTENSIONES NUNCA PODRAN TRANSFORMAR UN ACTO INTRÍNSICAMENTE DESHONESTO POR SU OBJETO EN UN ACTO SUBJETIVAMENTE HONESTO O JUSTIFICABLE COMO ELECCIÓN.</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ACTO HUMANO</dc:title>
  <dc:creator>ismail - [2010]</dc:creator>
  <cp:lastModifiedBy>Usuario</cp:lastModifiedBy>
  <cp:revision>33</cp:revision>
  <dcterms:created xsi:type="dcterms:W3CDTF">2011-04-10T22:16:26Z</dcterms:created>
  <dcterms:modified xsi:type="dcterms:W3CDTF">2011-04-24T03:27:30Z</dcterms:modified>
</cp:coreProperties>
</file>