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3" r:id="rId9"/>
    <p:sldId id="265" r:id="rId10"/>
    <p:sldId id="267" r:id="rId11"/>
    <p:sldId id="270" r:id="rId12"/>
    <p:sldId id="269" r:id="rId13"/>
    <p:sldId id="268" r:id="rId14"/>
    <p:sldId id="271" r:id="rId15"/>
    <p:sldId id="272" r:id="rId16"/>
    <p:sldId id="266" r:id="rId17"/>
    <p:sldId id="26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EEFB88-2E65-41B3-A882-9918F7734EED}" type="datetimeFigureOut">
              <a:rPr lang="es-ES" smtClean="0"/>
              <a:pPr/>
              <a:t>23/04/2011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2B2D66-231C-43A7-9BFA-A79CAB4B3CDD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LA CUALIDAD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000" dirty="0" smtClean="0"/>
              <a:t>2. LA CUALIDAD</a:t>
            </a:r>
            <a:br>
              <a:rPr lang="es-ES" sz="4000" dirty="0" smtClean="0"/>
            </a:br>
            <a:r>
              <a:rPr lang="es-ES" sz="4000" dirty="0" smtClean="0"/>
              <a:t>como una características de los valores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LOS VALORES SON INCUANTIFICABLES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ESTO SIGNIFICA:</a:t>
            </a:r>
          </a:p>
          <a:p>
            <a:r>
              <a:rPr lang="es-ES" dirty="0" smtClean="0"/>
              <a:t>Que no están ubicados en el tiempo ni en el espacio.</a:t>
            </a:r>
          </a:p>
          <a:p>
            <a:r>
              <a:rPr lang="es-ES" dirty="0" smtClean="0"/>
              <a:t>Constituyen una cualidad de los objetos (incluyendo los actos humanos).</a:t>
            </a:r>
          </a:p>
          <a:p>
            <a:r>
              <a:rPr lang="es-ES" dirty="0" smtClean="0"/>
              <a:t>Es esta cualidad la que hace estimables o deseables las cosas.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RECUERDE:</a:t>
            </a:r>
          </a:p>
          <a:p>
            <a:r>
              <a:rPr lang="es-ES" dirty="0" smtClean="0"/>
              <a:t>QUE  EL SUJETO TIENE UNA RELACIÓN CON LOS OBJETOS .</a:t>
            </a:r>
          </a:p>
          <a:p>
            <a:r>
              <a:rPr lang="es-ES" dirty="0" smtClean="0"/>
              <a:t>QUE EL SUJETO QUE VALORA ADHIERE ESA CUALIDAD EN LA RELACIÓN CON EL OBJETO.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POLARIDAD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000" dirty="0" smtClean="0"/>
              <a:t>3. POLARIDAD</a:t>
            </a:r>
            <a:br>
              <a:rPr lang="es-ES" sz="4000" dirty="0" smtClean="0"/>
            </a:br>
            <a:r>
              <a:rPr lang="es-ES" sz="4000" dirty="0" smtClean="0"/>
              <a:t>como una características de los valores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LOS VALORES SON BIPOLARES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ESTO SIGNIFICA:</a:t>
            </a:r>
          </a:p>
          <a:p>
            <a:r>
              <a:rPr lang="es-ES" dirty="0" smtClean="0"/>
              <a:t>Que  frente a un polo positivo se da uno negativo.</a:t>
            </a:r>
          </a:p>
          <a:p>
            <a:r>
              <a:rPr lang="es-ES" dirty="0" smtClean="0"/>
              <a:t>El polo positivo recibe el nombre de valor, propiamente dicho.</a:t>
            </a:r>
          </a:p>
          <a:p>
            <a:r>
              <a:rPr lang="es-ES" dirty="0" smtClean="0"/>
              <a:t>Y el polo negativo se conoce como </a:t>
            </a:r>
            <a:r>
              <a:rPr lang="es-ES" dirty="0" err="1" smtClean="0"/>
              <a:t>disvalor</a:t>
            </a:r>
            <a:r>
              <a:rPr lang="es-ES" dirty="0" smtClean="0"/>
              <a:t>, antivalor, contravalor o (valor negativo-naturaleza contradictoria).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RECUERDE:</a:t>
            </a:r>
          </a:p>
          <a:p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QUE  EL SUJETO TIENE UNA RELACIÓN CON LOS OBJETOS 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JERARQUÍA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000" dirty="0" smtClean="0"/>
              <a:t>4. PJERARQUÍA</a:t>
            </a:r>
            <a:br>
              <a:rPr lang="es-ES" sz="4000" dirty="0" smtClean="0"/>
            </a:br>
            <a:r>
              <a:rPr lang="es-ES" sz="4000" dirty="0" smtClean="0"/>
              <a:t>como una características de los valores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LOS VALORES SON SUSCEPTIBLES DE SER CLASIFICADOS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ESTO SIGNIFICA:</a:t>
            </a:r>
          </a:p>
          <a:p>
            <a:r>
              <a:rPr lang="es-ES" dirty="0" smtClean="0"/>
              <a:t>Que  la jerarquía viene determinada por  grados de preferencia.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RECUERDE:</a:t>
            </a:r>
          </a:p>
          <a:p>
            <a:r>
              <a:rPr lang="es-E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QUE  EL SUJETO TIENE UNA RELACIÓN CON LOS OBJETOS 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IMPLICACIONES QUE CONLLEVA TODO INTENTO DE CLASIFICAR Y JERARQUIZAR LOS VALORES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Alejandro </a:t>
            </a:r>
            <a:r>
              <a:rPr lang="es-ES" dirty="0" err="1" smtClean="0"/>
              <a:t>korn</a:t>
            </a:r>
            <a:r>
              <a:rPr lang="es-ES" dirty="0" smtClean="0"/>
              <a:t>*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67544" y="1280160"/>
          <a:ext cx="799288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016224"/>
                <a:gridCol w="1656184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valoraciones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Conceptos básicos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Realización histórica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Finalidad Ideal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ES" dirty="0" smtClean="0"/>
                        <a:t>BIOLÓGICAS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Económicas instintivas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Eróticas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Útil-nocivo</a:t>
                      </a:r>
                    </a:p>
                    <a:p>
                      <a:r>
                        <a:rPr lang="es-ES" dirty="0" smtClean="0"/>
                        <a:t>Agradable-desagradable</a:t>
                      </a:r>
                    </a:p>
                    <a:p>
                      <a:r>
                        <a:rPr lang="es-ES" dirty="0" smtClean="0"/>
                        <a:t>Amable-odiosos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Tècnica</a:t>
                      </a:r>
                      <a:endParaRPr lang="es-ES" dirty="0" smtClean="0"/>
                    </a:p>
                    <a:p>
                      <a:r>
                        <a:rPr lang="es-ES" dirty="0" smtClean="0"/>
                        <a:t>Placer</a:t>
                      </a:r>
                    </a:p>
                    <a:p>
                      <a:r>
                        <a:rPr lang="es-ES" dirty="0" smtClean="0"/>
                        <a:t>Familia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Bienestar</a:t>
                      </a:r>
                    </a:p>
                    <a:p>
                      <a:r>
                        <a:rPr lang="es-ES" dirty="0" smtClean="0"/>
                        <a:t>Dicha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ES" dirty="0" smtClean="0"/>
                        <a:t>SOCIALES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Vitales sociales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Selectivo-vulgar</a:t>
                      </a:r>
                    </a:p>
                    <a:p>
                      <a:r>
                        <a:rPr lang="es-ES" dirty="0" smtClean="0"/>
                        <a:t>Lícito-vedado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Disciplina</a:t>
                      </a:r>
                    </a:p>
                    <a:p>
                      <a:r>
                        <a:rPr lang="es-ES" dirty="0" smtClean="0"/>
                        <a:t>Derecho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Poder</a:t>
                      </a:r>
                    </a:p>
                    <a:p>
                      <a:r>
                        <a:rPr lang="es-ES" dirty="0" smtClean="0"/>
                        <a:t>Justicia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CULTURALES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Religiosas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Éticas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Lógicas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Estéticas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Santo-profano</a:t>
                      </a:r>
                    </a:p>
                    <a:p>
                      <a:r>
                        <a:rPr lang="es-ES" dirty="0" smtClean="0"/>
                        <a:t>Bueno-malo</a:t>
                      </a:r>
                    </a:p>
                    <a:p>
                      <a:r>
                        <a:rPr lang="es-ES" dirty="0" smtClean="0"/>
                        <a:t>Verdadero-falso</a:t>
                      </a:r>
                    </a:p>
                    <a:p>
                      <a:r>
                        <a:rPr lang="es-ES" dirty="0" smtClean="0"/>
                        <a:t>Bello-feo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Culto</a:t>
                      </a:r>
                    </a:p>
                    <a:p>
                      <a:r>
                        <a:rPr lang="es-ES" dirty="0" smtClean="0"/>
                        <a:t>Moral</a:t>
                      </a:r>
                    </a:p>
                    <a:p>
                      <a:r>
                        <a:rPr lang="es-ES" dirty="0" smtClean="0"/>
                        <a:t>Saber</a:t>
                      </a:r>
                    </a:p>
                    <a:p>
                      <a:r>
                        <a:rPr lang="es-ES" dirty="0" smtClean="0"/>
                        <a:t>Arte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Santidad</a:t>
                      </a:r>
                    </a:p>
                    <a:p>
                      <a:r>
                        <a:rPr lang="es-ES" dirty="0" smtClean="0"/>
                        <a:t>Bien</a:t>
                      </a:r>
                    </a:p>
                    <a:p>
                      <a:r>
                        <a:rPr lang="es-ES" dirty="0" smtClean="0"/>
                        <a:t>Verdad</a:t>
                      </a:r>
                    </a:p>
                    <a:p>
                      <a:r>
                        <a:rPr lang="es-ES" dirty="0" smtClean="0"/>
                        <a:t>Belleza.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39552" y="602128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*El hombre y los valores en la filosofía latinoamericana del siglo XX pág. 274.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Miguel </a:t>
            </a:r>
            <a:r>
              <a:rPr lang="es-ES" dirty="0" err="1" smtClean="0"/>
              <a:t>Reale</a:t>
            </a:r>
            <a:r>
              <a:rPr lang="es-ES" dirty="0" smtClean="0"/>
              <a:t>*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67544" y="1280160"/>
          <a:ext cx="7272808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3024336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VALOR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DA FUNDAMENTO 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DA LUGAR 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ES" dirty="0" smtClean="0"/>
                        <a:t>VERDADERO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LA CIENCIA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Lógica</a:t>
                      </a:r>
                    </a:p>
                    <a:p>
                      <a:r>
                        <a:rPr lang="es-ES" dirty="0" smtClean="0"/>
                        <a:t>Metodología</a:t>
                      </a:r>
                    </a:p>
                    <a:p>
                      <a:r>
                        <a:rPr lang="es-ES" dirty="0" err="1" smtClean="0"/>
                        <a:t>Ontognoseología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ES" dirty="0" smtClean="0"/>
                        <a:t>BELLO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EL ARTE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La estética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UTIL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LA ECONOMÍA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Filosofía de la Economía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SANTO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LA RELIGION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Filosofía de la religión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     Individual</a:t>
                      </a:r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BIEN</a:t>
                      </a:r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     Social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LA MORAL</a:t>
                      </a:r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COSTUMBRE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 a Ética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11560" y="602128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*Filósofo brasileño.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Nicolás </a:t>
            </a:r>
            <a:r>
              <a:rPr lang="es-ES" dirty="0" err="1" smtClean="0"/>
              <a:t>Hartmann</a:t>
            </a:r>
            <a:r>
              <a:rPr lang="es-ES" dirty="0" smtClean="0"/>
              <a:t>*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67544" y="1280160"/>
          <a:ext cx="727280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3024336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TIPO DE VALOR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NATURALEZA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VALOR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ES" dirty="0" smtClean="0"/>
                        <a:t>VALORES ESPIRITUALES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MORAL</a:t>
                      </a:r>
                    </a:p>
                    <a:p>
                      <a:r>
                        <a:rPr lang="es-ES" dirty="0" smtClean="0"/>
                        <a:t>ESTÉTICO</a:t>
                      </a:r>
                    </a:p>
                    <a:p>
                      <a:r>
                        <a:rPr lang="es-ES" dirty="0" smtClean="0"/>
                        <a:t>COGNOSCITIVO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LO BUENO</a:t>
                      </a:r>
                    </a:p>
                    <a:p>
                      <a:r>
                        <a:rPr lang="es-ES" dirty="0" smtClean="0"/>
                        <a:t>LO BELLO</a:t>
                      </a:r>
                    </a:p>
                    <a:p>
                      <a:r>
                        <a:rPr lang="es-ES" dirty="0" smtClean="0"/>
                        <a:t>LA VERDAD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s-ES" dirty="0" smtClean="0"/>
                        <a:t>VALORES VITALES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BIENESTAR FÍSICO EN 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LA SALUD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VALORES DE PLACER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SENSITIVOS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LO AGRADABLE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VALORES BIENES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INSTRUMENTALES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LO UTIL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11560" y="602128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*Filosofía de los Valores.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VALORES…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No son conocimiento</a:t>
            </a:r>
          </a:p>
          <a:p>
            <a:r>
              <a:rPr lang="es-ES" dirty="0" smtClean="0"/>
              <a:t>No son mera información procesada</a:t>
            </a:r>
          </a:p>
          <a:p>
            <a:r>
              <a:rPr lang="es-ES" dirty="0" smtClean="0"/>
              <a:t>No se otorga aportando datos</a:t>
            </a:r>
          </a:p>
          <a:p>
            <a:r>
              <a:rPr lang="es-ES" dirty="0" smtClean="0"/>
              <a:t>No lo poseen los objetos de por sí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Max </a:t>
            </a:r>
            <a:r>
              <a:rPr lang="es-ES" dirty="0" err="1" smtClean="0"/>
              <a:t>Scheler</a:t>
            </a:r>
            <a:r>
              <a:rPr lang="es-ES" dirty="0" smtClean="0"/>
              <a:t>*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67544" y="1280160"/>
          <a:ext cx="756084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0983"/>
                <a:gridCol w="29556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MODALIDAD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VALOR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POLARIDADES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s-ES" dirty="0" smtClean="0"/>
                        <a:t>I-RELIGIOSO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Religioso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Sagrado-profano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es-ES" dirty="0" smtClean="0"/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s-ES" dirty="0" smtClean="0"/>
                        <a:t>II-ESPIRITUALES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Estéticos</a:t>
                      </a:r>
                    </a:p>
                    <a:p>
                      <a:r>
                        <a:rPr lang="es-ES" dirty="0" smtClean="0"/>
                        <a:t>Jurídicos</a:t>
                      </a:r>
                    </a:p>
                    <a:p>
                      <a:r>
                        <a:rPr lang="es-ES" dirty="0" err="1" smtClean="0"/>
                        <a:t>Cogonscitivos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Bello-no bello</a:t>
                      </a:r>
                    </a:p>
                    <a:p>
                      <a:r>
                        <a:rPr lang="es-ES" dirty="0" smtClean="0"/>
                        <a:t>Justo-injusto</a:t>
                      </a:r>
                    </a:p>
                    <a:p>
                      <a:r>
                        <a:rPr lang="es-ES" dirty="0" smtClean="0"/>
                        <a:t>Verdadero-falso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III-VITALES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 la salud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Noble-vulgar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IV-SENSIBLES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sensoriales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agradable.-desagradable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11560" y="602128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*Diccionario de filosofía.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BIBIOGRAFÍA</a:t>
            </a:r>
          </a:p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Dr. José Antonio </a:t>
            </a:r>
            <a:r>
              <a:rPr lang="es-ES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Mathurin</a:t>
            </a:r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B.</a:t>
            </a:r>
          </a:p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Breve Introducción al estudio de los Valores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LOS VALORES HAY QUE VIVIRLOS…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VALORES…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SINO SE VIVEN NO SE CONOCEN</a:t>
            </a:r>
          </a:p>
          <a:p>
            <a:r>
              <a:rPr lang="es-ES" dirty="0" smtClean="0"/>
              <a:t>HAY QUE VIVIRLOS</a:t>
            </a:r>
          </a:p>
          <a:p>
            <a:r>
              <a:rPr lang="es-ES" dirty="0" smtClean="0"/>
              <a:t>HAY QUE PENSARLOS, SENTIRLOS Y ACTUARLOS </a:t>
            </a:r>
          </a:p>
          <a:p>
            <a:r>
              <a:rPr lang="es-ES" dirty="0" smtClean="0"/>
              <a:t>HAY QUE FORMARLOS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VALORES…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IMPLICA</a:t>
            </a:r>
          </a:p>
          <a:p>
            <a:r>
              <a:rPr lang="es-ES" dirty="0" smtClean="0"/>
              <a:t>LA FORMACIÓN DEL VALOR. </a:t>
            </a:r>
          </a:p>
          <a:p>
            <a:r>
              <a:rPr lang="es-ES" dirty="0" smtClean="0"/>
              <a:t>TALLAR EL VALOR</a:t>
            </a:r>
          </a:p>
          <a:p>
            <a:r>
              <a:rPr lang="es-ES" dirty="0" smtClean="0"/>
              <a:t>VIVIR EL VALOR.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CARACTERÍSTICAS DE LOS VALORES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CARACTERÍSTICAS DE LOS VALORES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ES" sz="3600" dirty="0" smtClean="0">
                <a:solidFill>
                  <a:srgbClr val="FF0000"/>
                </a:solidFill>
              </a:rPr>
              <a:t>VALER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sz="3600" dirty="0" smtClean="0">
                <a:solidFill>
                  <a:srgbClr val="FF0000"/>
                </a:solidFill>
              </a:rPr>
              <a:t>CUALIDAD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sz="3600" dirty="0" smtClean="0">
                <a:solidFill>
                  <a:srgbClr val="FF0000"/>
                </a:solidFill>
              </a:rPr>
              <a:t>POLARIDAD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ES" sz="3600" dirty="0" smtClean="0">
                <a:solidFill>
                  <a:srgbClr val="FF0000"/>
                </a:solidFill>
              </a:rPr>
              <a:t>JERARQUÍA</a:t>
            </a:r>
            <a:endParaRPr lang="es-E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EL VALER</a:t>
            </a:r>
            <a:endParaRPr lang="es-E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000" dirty="0" smtClean="0"/>
              <a:t>1. EL VALER o su valencia</a:t>
            </a:r>
            <a:br>
              <a:rPr lang="es-ES" sz="4000" dirty="0" smtClean="0"/>
            </a:br>
            <a:r>
              <a:rPr lang="es-ES" sz="4000" dirty="0" smtClean="0"/>
              <a:t>como una características de los valores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LOS VALORES NO SON, SINO QUE VALEN</a:t>
            </a:r>
            <a:r>
              <a:rPr lang="es-ES" dirty="0" smtClean="0"/>
              <a:t>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ESTO SIGNIFICA:</a:t>
            </a:r>
          </a:p>
          <a:p>
            <a:r>
              <a:rPr lang="es-ES" dirty="0" smtClean="0"/>
              <a:t>Que están desprovistos de existencia en sí mismos. </a:t>
            </a:r>
          </a:p>
          <a:p>
            <a:r>
              <a:rPr lang="es-ES" dirty="0" smtClean="0"/>
              <a:t>Mas que existencia, tienen subsistencia, y ésta depende del objeto al cual está adherido, y del sujeto que valora.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RECUERDE:</a:t>
            </a:r>
          </a:p>
          <a:p>
            <a:r>
              <a:rPr lang="es-ES" dirty="0" smtClean="0"/>
              <a:t>QUE VALE PORQUE SE ESTABLECE UNA RELACIÓN SUJETO-OBJETO. </a:t>
            </a:r>
          </a:p>
          <a:p>
            <a:r>
              <a:rPr lang="es-ES" dirty="0" smtClean="0"/>
              <a:t>QUE VALE PORQUE EN LA RELACIÓN CON EL OBJETO AL CUAL SE ADHIERE, SE LA DA EL SUJETO QUE VALORA. </a:t>
            </a:r>
          </a:p>
          <a:p>
            <a:r>
              <a:rPr lang="es-ES" dirty="0" smtClean="0"/>
              <a:t>Si bien los valores requieren los objetos para existir</a:t>
            </a:r>
          </a:p>
          <a:p>
            <a:r>
              <a:rPr lang="es-ES" dirty="0" smtClean="0"/>
              <a:t>También su realización depende del sujeto humano.</a:t>
            </a:r>
          </a:p>
          <a:p>
            <a:r>
              <a:rPr lang="es-ES" dirty="0" smtClean="0"/>
              <a:t>En toda estimación valorativa hay tres </a:t>
            </a:r>
            <a:r>
              <a:rPr lang="es-ES" smtClean="0"/>
              <a:t>factores involucrados</a:t>
            </a:r>
            <a:r>
              <a:rPr lang="es-ES" dirty="0" smtClean="0"/>
              <a:t>: </a:t>
            </a:r>
          </a:p>
          <a:p>
            <a:r>
              <a:rPr lang="es-ES" dirty="0" smtClean="0"/>
              <a:t>el sujeto </a:t>
            </a:r>
            <a:r>
              <a:rPr lang="es-ES" dirty="0" err="1" smtClean="0"/>
              <a:t>valorante</a:t>
            </a:r>
            <a:r>
              <a:rPr lang="es-ES" dirty="0" smtClean="0"/>
              <a:t>, el objeto valorado y el acto de valoración.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515</TotalTime>
  <Words>618</Words>
  <Application>Microsoft Office PowerPoint</Application>
  <PresentationFormat>Presentación en pantalla (4:3)</PresentationFormat>
  <Paragraphs>181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Flujo</vt:lpstr>
      <vt:lpstr>Diapositiva 1</vt:lpstr>
      <vt:lpstr>LOS VALORES…</vt:lpstr>
      <vt:lpstr>Diapositiva 3</vt:lpstr>
      <vt:lpstr>LOS VALORES…</vt:lpstr>
      <vt:lpstr>LOS VALORES…</vt:lpstr>
      <vt:lpstr>Diapositiva 6</vt:lpstr>
      <vt:lpstr>CARACTERÍSTICAS DE LOS VALORES</vt:lpstr>
      <vt:lpstr>Diapositiva 8</vt:lpstr>
      <vt:lpstr>1. EL VALER o su valencia como una características de los valores</vt:lpstr>
      <vt:lpstr>Diapositiva 10</vt:lpstr>
      <vt:lpstr>2. LA CUALIDAD como una características de los valores</vt:lpstr>
      <vt:lpstr>Diapositiva 12</vt:lpstr>
      <vt:lpstr>3. POLARIDAD como una características de los valores</vt:lpstr>
      <vt:lpstr>Diapositiva 14</vt:lpstr>
      <vt:lpstr>4. PJERARQUÍA como una características de los valores</vt:lpstr>
      <vt:lpstr>Diapositiva 16</vt:lpstr>
      <vt:lpstr>Alejandro korn*</vt:lpstr>
      <vt:lpstr>Miguel Reale*</vt:lpstr>
      <vt:lpstr>Nicolás Hartmann*</vt:lpstr>
      <vt:lpstr>Max Scheler*</vt:lpstr>
      <vt:lpstr>Diapositiva 21</vt:lpstr>
    </vt:vector>
  </TitlesOfParts>
  <Company>Usuaio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56</cp:revision>
  <dcterms:created xsi:type="dcterms:W3CDTF">2011-04-23T05:08:22Z</dcterms:created>
  <dcterms:modified xsi:type="dcterms:W3CDTF">2011-04-23T22:29:03Z</dcterms:modified>
</cp:coreProperties>
</file>